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9" r:id="rId1"/>
  </p:sldMasterIdLst>
  <p:notesMasterIdLst>
    <p:notesMasterId r:id="rId24"/>
  </p:notesMasterIdLst>
  <p:sldIdLst>
    <p:sldId id="256" r:id="rId2"/>
    <p:sldId id="257" r:id="rId3"/>
    <p:sldId id="267" r:id="rId4"/>
    <p:sldId id="258" r:id="rId5"/>
    <p:sldId id="259" r:id="rId6"/>
    <p:sldId id="265" r:id="rId7"/>
    <p:sldId id="261" r:id="rId8"/>
    <p:sldId id="263" r:id="rId9"/>
    <p:sldId id="264" r:id="rId10"/>
    <p:sldId id="266" r:id="rId11"/>
    <p:sldId id="268" r:id="rId12"/>
    <p:sldId id="269" r:id="rId13"/>
    <p:sldId id="271" r:id="rId14"/>
    <p:sldId id="272" r:id="rId15"/>
    <p:sldId id="273" r:id="rId16"/>
    <p:sldId id="274" r:id="rId17"/>
    <p:sldId id="281" r:id="rId18"/>
    <p:sldId id="276" r:id="rId19"/>
    <p:sldId id="279" r:id="rId20"/>
    <p:sldId id="282" r:id="rId21"/>
    <p:sldId id="275" r:id="rId22"/>
    <p:sldId id="280" r:id="rId23"/>
  </p:sldIdLst>
  <p:sldSz cx="12192000" cy="6858000"/>
  <p:notesSz cx="6858000" cy="99456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0E4063-7370-4C95-96A4-6CE570C18ADA}" v="3" dt="2026-01-11T12:50:06.006"/>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1065" autoAdjust="0"/>
  </p:normalViewPr>
  <p:slideViewPr>
    <p:cSldViewPr snapToGrid="0">
      <p:cViewPr varScale="1">
        <p:scale>
          <a:sx n="59" d="100"/>
          <a:sy n="59" d="100"/>
        </p:scale>
        <p:origin x="1164"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2971800" cy="49901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2"/>
            <a:ext cx="2971800" cy="499012"/>
          </a:xfrm>
          <a:prstGeom prst="rect">
            <a:avLst/>
          </a:prstGeom>
        </p:spPr>
        <p:txBody>
          <a:bodyPr vert="horz" lIns="91440" tIns="45720" rIns="91440" bIns="45720" rtlCol="0"/>
          <a:lstStyle>
            <a:lvl1pPr algn="r">
              <a:defRPr sz="1200"/>
            </a:lvl1pPr>
          </a:lstStyle>
          <a:p>
            <a:fld id="{8276AD11-C55D-43B0-B263-E646E6AE3935}" type="datetimeFigureOut">
              <a:rPr kumimoji="1" lang="ja-JP" altLang="en-US" smtClean="0"/>
              <a:t>2026/1/21</a:t>
            </a:fld>
            <a:endParaRPr kumimoji="1" lang="ja-JP" altLang="en-US"/>
          </a:p>
        </p:txBody>
      </p:sp>
      <p:sp>
        <p:nvSpPr>
          <p:cNvPr id="4" name="スライド イメージ プレースホルダー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6678"/>
            <a:ext cx="2971800" cy="49901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9446678"/>
            <a:ext cx="2971800" cy="499010"/>
          </a:xfrm>
          <a:prstGeom prst="rect">
            <a:avLst/>
          </a:prstGeom>
        </p:spPr>
        <p:txBody>
          <a:bodyPr vert="horz" lIns="91440" tIns="45720" rIns="91440" bIns="45720" rtlCol="0" anchor="b"/>
          <a:lstStyle>
            <a:lvl1pPr algn="r">
              <a:defRPr sz="1200"/>
            </a:lvl1pPr>
          </a:lstStyle>
          <a:p>
            <a:fld id="{9E70834E-F3BB-46D1-B444-13F30EBC60BF}" type="slidenum">
              <a:rPr kumimoji="1" lang="ja-JP" altLang="en-US" smtClean="0"/>
              <a:t>‹#›</a:t>
            </a:fld>
            <a:endParaRPr kumimoji="1" lang="ja-JP" altLang="en-US"/>
          </a:p>
        </p:txBody>
      </p:sp>
    </p:spTree>
    <p:extLst>
      <p:ext uri="{BB962C8B-B14F-4D97-AF65-F5344CB8AC3E}">
        <p14:creationId xmlns:p14="http://schemas.microsoft.com/office/powerpoint/2010/main" val="20009242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外来看護師の　ユウジといいます。</a:t>
            </a:r>
            <a:endParaRPr kumimoji="1" lang="en-US" altLang="ja-JP" dirty="0"/>
          </a:p>
          <a:p>
            <a:endParaRPr kumimoji="1" lang="en-US" altLang="ja-JP" dirty="0"/>
          </a:p>
          <a:p>
            <a:r>
              <a:rPr kumimoji="1" lang="ja-JP" altLang="en-US" dirty="0"/>
              <a:t>冬にはやる感染症</a:t>
            </a:r>
            <a:endParaRPr kumimoji="1" lang="en-US" altLang="ja-JP" dirty="0"/>
          </a:p>
          <a:p>
            <a:r>
              <a:rPr kumimoji="1" lang="ja-JP" altLang="en-US" dirty="0"/>
              <a:t>インフルエンザ、ノロウィルスについてお話したいとおもいます。</a:t>
            </a:r>
            <a:endParaRPr kumimoji="1" lang="en-US" altLang="ja-JP" dirty="0"/>
          </a:p>
          <a:p>
            <a:endParaRPr kumimoji="1" lang="en-US" altLang="ja-JP" dirty="0"/>
          </a:p>
          <a:p>
            <a:r>
              <a:rPr kumimoji="1" lang="ja-JP" altLang="en-US" dirty="0"/>
              <a:t>よろしくお願いします</a:t>
            </a:r>
          </a:p>
        </p:txBody>
      </p:sp>
      <p:sp>
        <p:nvSpPr>
          <p:cNvPr id="4" name="スライド番号プレースホルダー 3"/>
          <p:cNvSpPr>
            <a:spLocks noGrp="1"/>
          </p:cNvSpPr>
          <p:nvPr>
            <p:ph type="sldNum" sz="quarter" idx="5"/>
          </p:nvPr>
        </p:nvSpPr>
        <p:spPr/>
        <p:txBody>
          <a:bodyPr/>
          <a:lstStyle/>
          <a:p>
            <a:fld id="{9E70834E-F3BB-46D1-B444-13F30EBC60BF}" type="slidenum">
              <a:rPr kumimoji="1" lang="ja-JP" altLang="en-US" smtClean="0"/>
              <a:t>1</a:t>
            </a:fld>
            <a:endParaRPr kumimoji="1" lang="ja-JP" altLang="en-US"/>
          </a:p>
        </p:txBody>
      </p:sp>
    </p:spTree>
    <p:extLst>
      <p:ext uri="{BB962C8B-B14F-4D97-AF65-F5344CB8AC3E}">
        <p14:creationId xmlns:p14="http://schemas.microsoft.com/office/powerpoint/2010/main" val="374159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罹ってしまったら　やはりインフルエンザはきついです</a:t>
            </a:r>
            <a:endParaRPr kumimoji="1" lang="en-US" altLang="ja-JP" dirty="0"/>
          </a:p>
          <a:p>
            <a:r>
              <a:rPr kumimoji="1" lang="ja-JP" altLang="en-US" dirty="0"/>
              <a:t>罹らないにこしたことはないです</a:t>
            </a:r>
            <a:endParaRPr kumimoji="1" lang="en-US" altLang="ja-JP" dirty="0"/>
          </a:p>
          <a:p>
            <a:r>
              <a:rPr kumimoji="1" lang="ja-JP" altLang="en-US" dirty="0"/>
              <a:t>そのためにも　日頃からの予防が大切です</a:t>
            </a:r>
            <a:endParaRPr kumimoji="1" lang="en-US" altLang="ja-JP" dirty="0"/>
          </a:p>
          <a:p>
            <a:endParaRPr kumimoji="1" lang="en-US" altLang="ja-JP" dirty="0"/>
          </a:p>
          <a:p>
            <a:endParaRPr kumimoji="1" lang="en-US" altLang="ja-JP" dirty="0"/>
          </a:p>
          <a:p>
            <a:r>
              <a:rPr kumimoji="1" lang="ja-JP" altLang="en-US" sz="1200" dirty="0"/>
              <a:t>①外出から戻ったら　手洗い　うがい</a:t>
            </a:r>
            <a:endParaRPr kumimoji="1" lang="en-US" altLang="ja-JP" sz="1200" dirty="0"/>
          </a:p>
          <a:p>
            <a:r>
              <a:rPr lang="ja-JP" altLang="en-US" sz="1200" dirty="0"/>
              <a:t>②外出先ではマスクの着用</a:t>
            </a:r>
            <a:endParaRPr lang="en-US" altLang="ja-JP" sz="1200" dirty="0"/>
          </a:p>
          <a:p>
            <a:r>
              <a:rPr kumimoji="1" lang="ja-JP" altLang="en-US" sz="1200" dirty="0"/>
              <a:t>③人混みは避ける</a:t>
            </a:r>
            <a:endParaRPr kumimoji="1" lang="en-US" altLang="ja-JP" sz="1200" dirty="0"/>
          </a:p>
          <a:p>
            <a:r>
              <a:rPr lang="ja-JP" altLang="en-US" sz="1200" dirty="0"/>
              <a:t>④日頃からの健康管理、十分な睡眠、食事など</a:t>
            </a:r>
            <a:endParaRPr lang="en-US" altLang="ja-JP" sz="1200" dirty="0"/>
          </a:p>
          <a:p>
            <a:r>
              <a:rPr kumimoji="1" lang="ja-JP" altLang="en-US" sz="1200" dirty="0"/>
              <a:t>⑤ワクチン接種</a:t>
            </a:r>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9E70834E-F3BB-46D1-B444-13F30EBC60BF}" type="slidenum">
              <a:rPr kumimoji="1" lang="ja-JP" altLang="en-US" smtClean="0"/>
              <a:t>10</a:t>
            </a:fld>
            <a:endParaRPr kumimoji="1" lang="ja-JP" altLang="en-US"/>
          </a:p>
        </p:txBody>
      </p:sp>
    </p:spTree>
    <p:extLst>
      <p:ext uri="{BB962C8B-B14F-4D97-AF65-F5344CB8AC3E}">
        <p14:creationId xmlns:p14="http://schemas.microsoft.com/office/powerpoint/2010/main" val="3205453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200" dirty="0"/>
          </a:p>
          <a:p>
            <a:r>
              <a:rPr kumimoji="1" lang="ja-JP" altLang="en-US" sz="1200" dirty="0"/>
              <a:t>ノロウィルスは少量のウィルスでも感染し症状を出現させる非常に強い感染力を持ってます。</a:t>
            </a:r>
          </a:p>
          <a:p>
            <a:endParaRPr kumimoji="1" lang="en-US" altLang="ja-JP" dirty="0"/>
          </a:p>
          <a:p>
            <a:endParaRPr kumimoji="1" lang="en-US" altLang="ja-JP" dirty="0"/>
          </a:p>
          <a:p>
            <a:r>
              <a:rPr kumimoji="1" lang="ja-JP" altLang="en-US" dirty="0"/>
              <a:t>宮</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9E70834E-F3BB-46D1-B444-13F30EBC60BF}" type="slidenum">
              <a:rPr kumimoji="1" lang="ja-JP" altLang="en-US" smtClean="0"/>
              <a:t>11</a:t>
            </a:fld>
            <a:endParaRPr kumimoji="1" lang="ja-JP" altLang="en-US"/>
          </a:p>
        </p:txBody>
      </p:sp>
    </p:spTree>
    <p:extLst>
      <p:ext uri="{BB962C8B-B14F-4D97-AF65-F5344CB8AC3E}">
        <p14:creationId xmlns:p14="http://schemas.microsoft.com/office/powerpoint/2010/main" val="551276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t>経口感染、接触感染の</a:t>
            </a:r>
            <a:r>
              <a:rPr kumimoji="1" lang="en-US" altLang="ja-JP" sz="1200" dirty="0"/>
              <a:t>2</a:t>
            </a:r>
            <a:r>
              <a:rPr kumimoji="1" lang="ja-JP" altLang="en-US" sz="1200" dirty="0"/>
              <a:t>つです</a:t>
            </a:r>
            <a:endParaRPr kumimoji="1" lang="en-US" altLang="ja-JP" sz="1200" dirty="0"/>
          </a:p>
          <a:p>
            <a:r>
              <a:rPr kumimoji="1" lang="ja-JP" altLang="en-US" sz="1200" dirty="0"/>
              <a:t>①経口感染</a:t>
            </a:r>
            <a:endParaRPr kumimoji="1" lang="en-US" altLang="ja-JP" sz="1200" dirty="0"/>
          </a:p>
          <a:p>
            <a:r>
              <a:rPr lang="ja-JP" altLang="en-US" sz="1200" dirty="0"/>
              <a:t>　ノロウイルスに汚染された食品を加熱不十分で食べた場合に起こります。</a:t>
            </a:r>
            <a:endParaRPr lang="en-US" altLang="ja-JP" sz="1200" dirty="0"/>
          </a:p>
          <a:p>
            <a:r>
              <a:rPr lang="ja-JP" altLang="en-US" sz="1200" dirty="0"/>
              <a:t>　または、ノロウイルスに感染した人が調理したものをすることによって、感染します</a:t>
            </a:r>
            <a:endParaRPr kumimoji="1" lang="en-US" altLang="ja-JP" sz="1200" dirty="0"/>
          </a:p>
          <a:p>
            <a:r>
              <a:rPr kumimoji="1" lang="ja-JP" altLang="en-US" sz="1200" dirty="0"/>
              <a:t>②接触感染</a:t>
            </a:r>
            <a:endParaRPr kumimoji="1" lang="en-US" altLang="ja-JP" sz="1200" dirty="0"/>
          </a:p>
          <a:p>
            <a:r>
              <a:rPr lang="ja-JP" altLang="en-US" sz="1200" dirty="0"/>
              <a:t>　感染者の便や嘔吐した物に直接触れて手や指にノロウイルスが付着することによって感染します。</a:t>
            </a:r>
            <a:br>
              <a:rPr lang="ja-JP" altLang="en-US" sz="1200" dirty="0"/>
            </a:br>
            <a:r>
              <a:rPr lang="ja-JP" altLang="en-US" sz="1200" dirty="0"/>
              <a:t>　感染者が排便後に十分手を洗わずに触れたトイレのドアノブなどを介しても起こります。</a:t>
            </a:r>
            <a:endParaRPr kumimoji="1" lang="en-US" altLang="ja-JP" sz="1200" dirty="0"/>
          </a:p>
          <a:p>
            <a:endParaRPr kumimoji="1" lang="en-US" altLang="ja-JP" dirty="0"/>
          </a:p>
        </p:txBody>
      </p:sp>
      <p:sp>
        <p:nvSpPr>
          <p:cNvPr id="4" name="スライド番号プレースホルダー 3"/>
          <p:cNvSpPr>
            <a:spLocks noGrp="1"/>
          </p:cNvSpPr>
          <p:nvPr>
            <p:ph type="sldNum" sz="quarter" idx="5"/>
          </p:nvPr>
        </p:nvSpPr>
        <p:spPr/>
        <p:txBody>
          <a:bodyPr/>
          <a:lstStyle/>
          <a:p>
            <a:fld id="{9E70834E-F3BB-46D1-B444-13F30EBC60BF}" type="slidenum">
              <a:rPr kumimoji="1" lang="ja-JP" altLang="en-US" smtClean="0"/>
              <a:t>12</a:t>
            </a:fld>
            <a:endParaRPr kumimoji="1" lang="ja-JP" altLang="en-US"/>
          </a:p>
        </p:txBody>
      </p:sp>
    </p:spTree>
    <p:extLst>
      <p:ext uri="{BB962C8B-B14F-4D97-AF65-F5344CB8AC3E}">
        <p14:creationId xmlns:p14="http://schemas.microsoft.com/office/powerpoint/2010/main" val="3137773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dirty="0">
                <a:solidFill>
                  <a:schemeClr val="tx1"/>
                </a:solidFill>
                <a:effectLst/>
                <a:latin typeface="+mn-lt"/>
                <a:ea typeface="+mn-ea"/>
                <a:cs typeface="+mn-cs"/>
              </a:rPr>
              <a:t>ノロウィルスの症状は</a:t>
            </a:r>
            <a:endParaRPr kumimoji="1" lang="en-US" altLang="ja-JP" sz="1200" b="0" i="0" kern="1200" dirty="0">
              <a:solidFill>
                <a:schemeClr val="tx1"/>
              </a:solidFill>
              <a:effectLst/>
              <a:latin typeface="+mn-lt"/>
              <a:ea typeface="+mn-ea"/>
              <a:cs typeface="+mn-cs"/>
            </a:endParaRPr>
          </a:p>
          <a:p>
            <a:r>
              <a:rPr kumimoji="1" lang="ja-JP" altLang="en-US" sz="1200" b="0" i="0" kern="1200" dirty="0">
                <a:solidFill>
                  <a:schemeClr val="tx1"/>
                </a:solidFill>
                <a:effectLst/>
                <a:latin typeface="+mn-lt"/>
                <a:ea typeface="+mn-ea"/>
                <a:cs typeface="+mn-cs"/>
              </a:rPr>
              <a:t>ウイルスが体内に入ってから短時間で突然症状が現れるのが特徴です。</a:t>
            </a:r>
            <a:endParaRPr kumimoji="1" lang="en-US" altLang="ja-JP" sz="1200" b="0" i="0" kern="1200" dirty="0">
              <a:solidFill>
                <a:schemeClr val="tx1"/>
              </a:solidFill>
              <a:effectLst/>
              <a:latin typeface="+mn-lt"/>
              <a:ea typeface="+mn-ea"/>
              <a:cs typeface="+mn-cs"/>
            </a:endParaRPr>
          </a:p>
          <a:p>
            <a:r>
              <a:rPr kumimoji="1" lang="ja-JP" altLang="en-US" sz="1200" b="0" i="0" kern="1200" dirty="0">
                <a:solidFill>
                  <a:schemeClr val="tx1"/>
                </a:solidFill>
                <a:effectLst/>
                <a:latin typeface="+mn-lt"/>
                <a:ea typeface="+mn-ea"/>
                <a:cs typeface="+mn-cs"/>
              </a:rPr>
              <a:t>主な症状は、激しい吐き気や嘔吐、水のような下痢、腹痛、発熱、そして体のだるさや悪寒などの全身症状です。</a:t>
            </a:r>
            <a:endParaRPr kumimoji="1" lang="en-US" altLang="ja-JP" sz="1200" b="0" i="0" kern="1200" dirty="0">
              <a:solidFill>
                <a:schemeClr val="tx1"/>
              </a:solidFill>
              <a:effectLst/>
              <a:latin typeface="+mn-lt"/>
              <a:ea typeface="+mn-ea"/>
              <a:cs typeface="+mn-cs"/>
            </a:endParaRPr>
          </a:p>
          <a:p>
            <a:r>
              <a:rPr kumimoji="1" lang="ja-JP" altLang="en-US" sz="1200" b="0" i="0" kern="1200" dirty="0">
                <a:solidFill>
                  <a:schemeClr val="tx1"/>
                </a:solidFill>
                <a:effectLst/>
                <a:latin typeface="+mn-lt"/>
                <a:ea typeface="+mn-ea"/>
                <a:cs typeface="+mn-cs"/>
              </a:rPr>
              <a:t>吐き気、嘔吐に関しては、突然の強い吐き気から始まり、噴射状の激しい嘔吐を繰り返します。嘔吐は特に発症初期に顕著で、</a:t>
            </a:r>
            <a:r>
              <a:rPr kumimoji="1" lang="en-US" altLang="ja-JP" sz="1200" b="0" i="0" kern="1200" dirty="0">
                <a:solidFill>
                  <a:schemeClr val="tx1"/>
                </a:solidFill>
                <a:effectLst/>
                <a:latin typeface="+mn-lt"/>
                <a:ea typeface="+mn-ea"/>
                <a:cs typeface="+mn-cs"/>
              </a:rPr>
              <a:t>1</a:t>
            </a:r>
            <a:r>
              <a:rPr kumimoji="1" lang="ja-JP" altLang="en-US" sz="1200" b="0" i="0" kern="1200" dirty="0">
                <a:solidFill>
                  <a:schemeClr val="tx1"/>
                </a:solidFill>
                <a:effectLst/>
                <a:latin typeface="+mn-lt"/>
                <a:ea typeface="+mn-ea"/>
                <a:cs typeface="+mn-cs"/>
              </a:rPr>
              <a:t>日に数回から十数回に及ぶこともあります。</a:t>
            </a:r>
            <a:endParaRPr kumimoji="1" lang="en-US" altLang="ja-JP" sz="1200" b="0" i="0" kern="1200" dirty="0">
              <a:solidFill>
                <a:schemeClr val="tx1"/>
              </a:solidFill>
              <a:effectLst/>
              <a:latin typeface="+mn-lt"/>
              <a:ea typeface="+mn-ea"/>
              <a:cs typeface="+mn-cs"/>
            </a:endParaRPr>
          </a:p>
          <a:p>
            <a:r>
              <a:rPr kumimoji="1" lang="ja-JP" altLang="en-US" sz="1200" b="0" i="0" kern="1200" dirty="0">
                <a:solidFill>
                  <a:schemeClr val="tx1"/>
                </a:solidFill>
                <a:effectLst/>
                <a:latin typeface="+mn-lt"/>
                <a:ea typeface="+mn-ea"/>
                <a:cs typeface="+mn-cs"/>
              </a:rPr>
              <a:t>下痢につては、水様性の下痢で、</a:t>
            </a:r>
            <a:r>
              <a:rPr kumimoji="1" lang="en-US" altLang="ja-JP" sz="1200" b="0" i="0" kern="1200" dirty="0">
                <a:solidFill>
                  <a:schemeClr val="tx1"/>
                </a:solidFill>
                <a:effectLst/>
                <a:latin typeface="+mn-lt"/>
                <a:ea typeface="+mn-ea"/>
                <a:cs typeface="+mn-cs"/>
              </a:rPr>
              <a:t>1</a:t>
            </a:r>
            <a:r>
              <a:rPr kumimoji="1" lang="ja-JP" altLang="en-US" sz="1200" b="0" i="0" kern="1200" dirty="0">
                <a:solidFill>
                  <a:schemeClr val="tx1"/>
                </a:solidFill>
                <a:effectLst/>
                <a:latin typeface="+mn-lt"/>
                <a:ea typeface="+mn-ea"/>
                <a:cs typeface="+mn-cs"/>
              </a:rPr>
              <a:t>日に数回から</a:t>
            </a:r>
            <a:r>
              <a:rPr kumimoji="1" lang="en-US" altLang="ja-JP" sz="1200" b="0" i="0" kern="1200" dirty="0">
                <a:solidFill>
                  <a:schemeClr val="tx1"/>
                </a:solidFill>
                <a:effectLst/>
                <a:latin typeface="+mn-lt"/>
                <a:ea typeface="+mn-ea"/>
                <a:cs typeface="+mn-cs"/>
              </a:rPr>
              <a:t>10</a:t>
            </a:r>
            <a:r>
              <a:rPr kumimoji="1" lang="ja-JP" altLang="en-US" sz="1200" b="0" i="0" kern="1200" dirty="0">
                <a:solidFill>
                  <a:schemeClr val="tx1"/>
                </a:solidFill>
                <a:effectLst/>
                <a:latin typeface="+mn-lt"/>
                <a:ea typeface="+mn-ea"/>
                <a:cs typeface="+mn-cs"/>
              </a:rPr>
              <a:t>回以上にわたって排便することがあります</a:t>
            </a:r>
            <a:endParaRPr kumimoji="1" lang="en-US" altLang="ja-JP" sz="1200" b="0" i="0" kern="1200" dirty="0">
              <a:solidFill>
                <a:schemeClr val="tx1"/>
              </a:solidFill>
              <a:effectLst/>
              <a:latin typeface="+mn-lt"/>
              <a:ea typeface="+mn-ea"/>
              <a:cs typeface="+mn-cs"/>
            </a:endParaRPr>
          </a:p>
          <a:p>
            <a:r>
              <a:rPr kumimoji="1" lang="ja-JP" altLang="en-US" sz="1200" b="0" i="0" kern="1200" dirty="0">
                <a:solidFill>
                  <a:schemeClr val="tx1"/>
                </a:solidFill>
                <a:effectLst/>
                <a:latin typeface="+mn-lt"/>
                <a:ea typeface="+mn-ea"/>
                <a:cs typeface="+mn-cs"/>
              </a:rPr>
              <a:t>腹痛は下痢に伴って出現することが、多いです。</a:t>
            </a:r>
            <a:endParaRPr kumimoji="1" lang="en-US" altLang="ja-JP" sz="1200" b="0" i="0" kern="1200" dirty="0">
              <a:solidFill>
                <a:schemeClr val="tx1"/>
              </a:solidFill>
              <a:effectLst/>
              <a:latin typeface="+mn-lt"/>
              <a:ea typeface="+mn-ea"/>
              <a:cs typeface="+mn-cs"/>
            </a:endParaRPr>
          </a:p>
          <a:p>
            <a:r>
              <a:rPr kumimoji="1" lang="ja-JP" altLang="en-US" sz="1200" b="0" i="0" kern="1200" dirty="0">
                <a:solidFill>
                  <a:schemeClr val="tx1"/>
                </a:solidFill>
                <a:effectLst/>
                <a:latin typeface="+mn-lt"/>
                <a:ea typeface="+mn-ea"/>
                <a:cs typeface="+mn-cs"/>
              </a:rPr>
              <a:t>発熱に関しては、発熱は通常</a:t>
            </a:r>
            <a:r>
              <a:rPr kumimoji="1" lang="en-US" altLang="ja-JP" sz="1200" b="0" i="0" kern="1200" dirty="0">
                <a:solidFill>
                  <a:schemeClr val="tx1"/>
                </a:solidFill>
                <a:effectLst/>
                <a:latin typeface="+mn-lt"/>
                <a:ea typeface="+mn-ea"/>
                <a:cs typeface="+mn-cs"/>
              </a:rPr>
              <a:t>1〜2</a:t>
            </a:r>
            <a:r>
              <a:rPr kumimoji="1" lang="ja-JP" altLang="en-US" sz="1200" b="0" i="0" kern="1200" dirty="0">
                <a:solidFill>
                  <a:schemeClr val="tx1"/>
                </a:solidFill>
                <a:effectLst/>
                <a:latin typeface="+mn-lt"/>
                <a:ea typeface="+mn-ea"/>
                <a:cs typeface="+mn-cs"/>
              </a:rPr>
              <a:t>日程度で治まります。</a:t>
            </a:r>
            <a:endParaRPr kumimoji="1" lang="en-US" altLang="ja-JP" sz="1200" b="0" i="0" kern="1200" dirty="0">
              <a:solidFill>
                <a:schemeClr val="tx1"/>
              </a:solidFill>
              <a:effectLst/>
              <a:latin typeface="+mn-lt"/>
              <a:ea typeface="+mn-ea"/>
              <a:cs typeface="+mn-cs"/>
            </a:endParaRPr>
          </a:p>
          <a:p>
            <a:r>
              <a:rPr kumimoji="1" lang="ja-JP" altLang="en-US" sz="1200" b="0" i="0" kern="1200" dirty="0">
                <a:solidFill>
                  <a:schemeClr val="tx1"/>
                </a:solidFill>
                <a:effectLst/>
                <a:latin typeface="+mn-lt"/>
                <a:ea typeface="+mn-ea"/>
                <a:cs typeface="+mn-cs"/>
              </a:rPr>
              <a:t>子どもでは嘔吐が、大人では下痢が強く出る傾向があります</a:t>
            </a:r>
            <a:endParaRPr kumimoji="1" lang="ja-JP" altLang="en-US" dirty="0"/>
          </a:p>
        </p:txBody>
      </p:sp>
      <p:sp>
        <p:nvSpPr>
          <p:cNvPr id="4" name="スライド番号プレースホルダー 3"/>
          <p:cNvSpPr>
            <a:spLocks noGrp="1"/>
          </p:cNvSpPr>
          <p:nvPr>
            <p:ph type="sldNum" sz="quarter" idx="5"/>
          </p:nvPr>
        </p:nvSpPr>
        <p:spPr/>
        <p:txBody>
          <a:bodyPr/>
          <a:lstStyle/>
          <a:p>
            <a:fld id="{9E70834E-F3BB-46D1-B444-13F30EBC60BF}" type="slidenum">
              <a:rPr kumimoji="1" lang="ja-JP" altLang="en-US" smtClean="0"/>
              <a:t>13</a:t>
            </a:fld>
            <a:endParaRPr kumimoji="1" lang="ja-JP" altLang="en-US"/>
          </a:p>
        </p:txBody>
      </p:sp>
    </p:spTree>
    <p:extLst>
      <p:ext uri="{BB962C8B-B14F-4D97-AF65-F5344CB8AC3E}">
        <p14:creationId xmlns:p14="http://schemas.microsoft.com/office/powerpoint/2010/main" val="28328188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dirty="0">
                <a:solidFill>
                  <a:schemeClr val="tx1"/>
                </a:solidFill>
                <a:effectLst/>
                <a:latin typeface="+mn-lt"/>
                <a:ea typeface="+mn-ea"/>
                <a:cs typeface="+mn-cs"/>
              </a:rPr>
              <a:t>ノロウイルスは、症状が消失した後も</a:t>
            </a:r>
            <a:r>
              <a:rPr kumimoji="1" lang="en-US" altLang="ja-JP" sz="1200" b="0" i="0" kern="1200" dirty="0">
                <a:solidFill>
                  <a:schemeClr val="tx1"/>
                </a:solidFill>
                <a:effectLst/>
                <a:latin typeface="+mn-lt"/>
                <a:ea typeface="+mn-ea"/>
                <a:cs typeface="+mn-cs"/>
              </a:rPr>
              <a:t>1</a:t>
            </a:r>
            <a:r>
              <a:rPr kumimoji="1" lang="ja-JP" altLang="en-US" sz="1200" b="0" i="0" kern="1200" dirty="0">
                <a:solidFill>
                  <a:schemeClr val="tx1"/>
                </a:solidFill>
                <a:effectLst/>
                <a:latin typeface="+mn-lt"/>
                <a:ea typeface="+mn-ea"/>
                <a:cs typeface="+mn-cs"/>
              </a:rPr>
              <a:t>か月は便かた出ているため、トイレ後の流水と石鹸での手洗いをしましょう</a:t>
            </a:r>
            <a:endParaRPr kumimoji="1" lang="ja-JP" altLang="en-US" dirty="0"/>
          </a:p>
        </p:txBody>
      </p:sp>
      <p:sp>
        <p:nvSpPr>
          <p:cNvPr id="4" name="スライド番号プレースホルダー 3"/>
          <p:cNvSpPr>
            <a:spLocks noGrp="1"/>
          </p:cNvSpPr>
          <p:nvPr>
            <p:ph type="sldNum" sz="quarter" idx="5"/>
          </p:nvPr>
        </p:nvSpPr>
        <p:spPr/>
        <p:txBody>
          <a:bodyPr/>
          <a:lstStyle/>
          <a:p>
            <a:fld id="{9E70834E-F3BB-46D1-B444-13F30EBC60BF}" type="slidenum">
              <a:rPr kumimoji="1" lang="ja-JP" altLang="en-US" smtClean="0"/>
              <a:t>14</a:t>
            </a:fld>
            <a:endParaRPr kumimoji="1" lang="ja-JP" altLang="en-US"/>
          </a:p>
        </p:txBody>
      </p:sp>
    </p:spTree>
    <p:extLst>
      <p:ext uri="{BB962C8B-B14F-4D97-AF65-F5344CB8AC3E}">
        <p14:creationId xmlns:p14="http://schemas.microsoft.com/office/powerpoint/2010/main" val="3025216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fontAlgn="base"/>
            <a:r>
              <a:rPr kumimoji="1" lang="ja-JP" altLang="en-US" dirty="0"/>
              <a:t>ノロウィルスの感染してしまったら</a:t>
            </a:r>
            <a:endParaRPr kumimoji="1" lang="en-US" altLang="ja-JP" dirty="0"/>
          </a:p>
          <a:p>
            <a:pPr fontAlgn="base"/>
            <a:r>
              <a:rPr kumimoji="1" lang="ja-JP" altLang="en-US" sz="1200" b="0" i="0" kern="1200" dirty="0">
                <a:solidFill>
                  <a:schemeClr val="tx1"/>
                </a:solidFill>
                <a:effectLst/>
                <a:latin typeface="+mn-lt"/>
                <a:ea typeface="+mn-ea"/>
                <a:cs typeface="+mn-cs"/>
              </a:rPr>
              <a:t/>
            </a:r>
            <a:br>
              <a:rPr kumimoji="1" lang="ja-JP" altLang="en-US" sz="1200" b="0" i="0" kern="1200" dirty="0">
                <a:solidFill>
                  <a:schemeClr val="tx1"/>
                </a:solidFill>
                <a:effectLst/>
                <a:latin typeface="+mn-lt"/>
                <a:ea typeface="+mn-ea"/>
                <a:cs typeface="+mn-cs"/>
              </a:rPr>
            </a:br>
            <a:r>
              <a:rPr kumimoji="1" lang="ja-JP" altLang="en-US" sz="1200" b="0" i="0" kern="1200" dirty="0">
                <a:solidFill>
                  <a:schemeClr val="tx1"/>
                </a:solidFill>
                <a:effectLst/>
                <a:latin typeface="+mn-lt"/>
                <a:ea typeface="+mn-ea"/>
                <a:cs typeface="+mn-cs"/>
              </a:rPr>
              <a:t>嘔吐や下痢により、体内の水分と電解質が大量に失われます。</a:t>
            </a:r>
            <a:endParaRPr kumimoji="1" lang="en-US" altLang="ja-JP" sz="1200" b="0" i="0" kern="1200" dirty="0">
              <a:solidFill>
                <a:schemeClr val="tx1"/>
              </a:solidFill>
              <a:effectLst/>
              <a:latin typeface="+mn-lt"/>
              <a:ea typeface="+mn-ea"/>
              <a:cs typeface="+mn-cs"/>
            </a:endParaRPr>
          </a:p>
          <a:p>
            <a:pPr fontAlgn="base"/>
            <a:r>
              <a:rPr kumimoji="1" lang="ja-JP" altLang="en-US" sz="1200" b="0" i="0" kern="1200" dirty="0">
                <a:solidFill>
                  <a:schemeClr val="tx1"/>
                </a:solidFill>
                <a:effectLst/>
                <a:latin typeface="+mn-lt"/>
                <a:ea typeface="+mn-ea"/>
                <a:cs typeface="+mn-cs"/>
              </a:rPr>
              <a:t>脱水症状を予防するためには、</a:t>
            </a:r>
            <a:endParaRPr kumimoji="1" lang="en-US" altLang="ja-JP" sz="1200" b="0" i="0" kern="1200" dirty="0">
              <a:solidFill>
                <a:schemeClr val="tx1"/>
              </a:solidFill>
              <a:effectLst/>
              <a:latin typeface="+mn-lt"/>
              <a:ea typeface="+mn-ea"/>
              <a:cs typeface="+mn-cs"/>
            </a:endParaRPr>
          </a:p>
          <a:p>
            <a:pPr fontAlgn="base"/>
            <a:r>
              <a:rPr kumimoji="1" lang="ja-JP" altLang="en-US" sz="1200" b="0" i="0" kern="1200" dirty="0">
                <a:solidFill>
                  <a:schemeClr val="tx1"/>
                </a:solidFill>
                <a:effectLst/>
                <a:latin typeface="+mn-lt"/>
                <a:ea typeface="+mn-ea"/>
                <a:cs typeface="+mn-cs"/>
              </a:rPr>
              <a:t>こまめな水分補給が最も重要です。水分補給には、水やお茶だけでなく、経口補水液（</a:t>
            </a:r>
            <a:r>
              <a:rPr kumimoji="1" lang="en-US" altLang="ja-JP" sz="1200" b="0" i="0" kern="1200" dirty="0">
                <a:solidFill>
                  <a:schemeClr val="tx1"/>
                </a:solidFill>
                <a:effectLst/>
                <a:latin typeface="+mn-lt"/>
                <a:ea typeface="+mn-ea"/>
                <a:cs typeface="+mn-cs"/>
              </a:rPr>
              <a:t>OS-1</a:t>
            </a:r>
            <a:r>
              <a:rPr kumimoji="1" lang="ja-JP" altLang="en-US" sz="1200" b="0" i="0" kern="1200" dirty="0">
                <a:solidFill>
                  <a:schemeClr val="tx1"/>
                </a:solidFill>
                <a:effectLst/>
                <a:latin typeface="+mn-lt"/>
                <a:ea typeface="+mn-ea"/>
                <a:cs typeface="+mn-cs"/>
              </a:rPr>
              <a:t>など）やスポーツドリンクなど、電解質を含む飲料が適しています。</a:t>
            </a:r>
            <a:endParaRPr kumimoji="1" lang="en-US" altLang="ja-JP" sz="1200" b="0" i="0" kern="1200" dirty="0">
              <a:solidFill>
                <a:schemeClr val="tx1"/>
              </a:solidFill>
              <a:effectLst/>
              <a:latin typeface="+mn-lt"/>
              <a:ea typeface="+mn-ea"/>
              <a:cs typeface="+mn-cs"/>
            </a:endParaRPr>
          </a:p>
          <a:p>
            <a:pPr fontAlgn="base"/>
            <a:r>
              <a:rPr kumimoji="1" lang="ja-JP" altLang="en-US" sz="1200" b="0" i="0" kern="1200" dirty="0">
                <a:solidFill>
                  <a:schemeClr val="tx1"/>
                </a:solidFill>
                <a:effectLst/>
                <a:latin typeface="+mn-lt"/>
                <a:ea typeface="+mn-ea"/>
                <a:cs typeface="+mn-cs"/>
              </a:rPr>
              <a:t>一度に大量に飲むと嘔吐を誘発することがあるため、少量ずつ頻回に摂取することがポイントです。</a:t>
            </a:r>
            <a:endParaRPr kumimoji="1" lang="en-US" altLang="ja-JP" sz="1200" b="0" i="0" kern="1200" dirty="0">
              <a:solidFill>
                <a:schemeClr val="tx1"/>
              </a:solidFill>
              <a:effectLst/>
              <a:latin typeface="+mn-lt"/>
              <a:ea typeface="+mn-ea"/>
              <a:cs typeface="+mn-cs"/>
            </a:endParaRPr>
          </a:p>
          <a:p>
            <a:pPr fontAlgn="base"/>
            <a:r>
              <a:rPr kumimoji="1" lang="ja-JP" altLang="en-US" sz="1200" b="0" i="0" kern="1200" dirty="0">
                <a:solidFill>
                  <a:schemeClr val="tx1"/>
                </a:solidFill>
                <a:effectLst/>
                <a:latin typeface="+mn-lt"/>
                <a:ea typeface="+mn-ea"/>
                <a:cs typeface="+mn-cs"/>
              </a:rPr>
              <a:t>嘔吐がひどい場合は、氷のかけらを舐めることから始めるのも一つの方法です。</a:t>
            </a:r>
            <a:endParaRPr kumimoji="1" lang="en-US" altLang="ja-JP" sz="1200" b="0" i="0" kern="1200" dirty="0">
              <a:solidFill>
                <a:schemeClr val="tx1"/>
              </a:solidFill>
              <a:effectLst/>
              <a:latin typeface="+mn-lt"/>
              <a:ea typeface="+mn-ea"/>
              <a:cs typeface="+mn-cs"/>
            </a:endParaRPr>
          </a:p>
          <a:p>
            <a:pPr fontAlgn="base"/>
            <a:endParaRPr kumimoji="1" lang="ja-JP" altLang="en-US" sz="1200" b="0" i="0" kern="1200" dirty="0">
              <a:solidFill>
                <a:schemeClr val="tx1"/>
              </a:solidFill>
              <a:effectLst/>
              <a:latin typeface="+mn-lt"/>
              <a:ea typeface="+mn-ea"/>
              <a:cs typeface="+mn-cs"/>
            </a:endParaRPr>
          </a:p>
          <a:p>
            <a:pPr fontAlgn="base"/>
            <a:r>
              <a:rPr kumimoji="1" lang="ja-JP" altLang="en-US" sz="1200" b="1" i="0" kern="1200" dirty="0">
                <a:solidFill>
                  <a:schemeClr val="tx1"/>
                </a:solidFill>
                <a:effectLst/>
                <a:latin typeface="+mn-lt"/>
                <a:ea typeface="+mn-ea"/>
                <a:cs typeface="+mn-cs"/>
              </a:rPr>
              <a:t>②消化に良い食事</a:t>
            </a:r>
            <a:endParaRPr kumimoji="1" lang="en-US" altLang="ja-JP" sz="1200" b="1" i="0" kern="1200" dirty="0">
              <a:solidFill>
                <a:schemeClr val="tx1"/>
              </a:solidFill>
              <a:effectLst/>
              <a:latin typeface="+mn-lt"/>
              <a:ea typeface="+mn-ea"/>
              <a:cs typeface="+mn-cs"/>
            </a:endParaRPr>
          </a:p>
          <a:p>
            <a:pPr fontAlgn="base"/>
            <a:r>
              <a:rPr kumimoji="1" lang="ja-JP" altLang="en-US" sz="1200" b="0" i="0" kern="1200" dirty="0">
                <a:solidFill>
                  <a:schemeClr val="tx1"/>
                </a:solidFill>
                <a:effectLst/>
                <a:latin typeface="+mn-lt"/>
                <a:ea typeface="+mn-ea"/>
                <a:cs typeface="+mn-cs"/>
              </a:rPr>
              <a:t>症状が強い時期は無理に食事を摂る必要はありません。嘔吐が治まり、食欲が出てきたら、消化の良い食べ物から少しずつ始めましょう。回復期にはおかゆやうどん、スープなど胃腸にやさしい食品を摂ると良いでしょう。</a:t>
            </a:r>
          </a:p>
          <a:p>
            <a:pPr fontAlgn="base"/>
            <a:endParaRPr kumimoji="1" lang="en-US" altLang="ja-JP" sz="1200" b="1" i="0" kern="1200" dirty="0">
              <a:solidFill>
                <a:schemeClr val="tx1"/>
              </a:solidFill>
              <a:effectLst/>
              <a:latin typeface="+mn-lt"/>
              <a:ea typeface="+mn-ea"/>
              <a:cs typeface="+mn-cs"/>
            </a:endParaRPr>
          </a:p>
          <a:p>
            <a:pPr fontAlgn="base"/>
            <a:r>
              <a:rPr kumimoji="1" lang="ja-JP" altLang="en-US" sz="1200" b="1" i="0" kern="1200" dirty="0">
                <a:solidFill>
                  <a:schemeClr val="tx1"/>
                </a:solidFill>
                <a:effectLst/>
                <a:latin typeface="+mn-lt"/>
                <a:ea typeface="+mn-ea"/>
                <a:cs typeface="+mn-cs"/>
              </a:rPr>
              <a:t>③受診の目安</a:t>
            </a:r>
            <a:r>
              <a:rPr kumimoji="1" lang="ja-JP" altLang="en-US" sz="1200" b="0" i="0" kern="1200" dirty="0">
                <a:solidFill>
                  <a:schemeClr val="tx1"/>
                </a:solidFill>
                <a:effectLst/>
                <a:latin typeface="+mn-lt"/>
                <a:ea typeface="+mn-ea"/>
                <a:cs typeface="+mn-cs"/>
              </a:rPr>
              <a:t/>
            </a:r>
            <a:br>
              <a:rPr kumimoji="1" lang="ja-JP" altLang="en-US" sz="1200" b="0" i="0" kern="1200" dirty="0">
                <a:solidFill>
                  <a:schemeClr val="tx1"/>
                </a:solidFill>
                <a:effectLst/>
                <a:latin typeface="+mn-lt"/>
                <a:ea typeface="+mn-ea"/>
                <a:cs typeface="+mn-cs"/>
              </a:rPr>
            </a:br>
            <a:r>
              <a:rPr kumimoji="1" lang="ja-JP" altLang="en-US" sz="1200" b="0" i="0" kern="1200" dirty="0">
                <a:solidFill>
                  <a:schemeClr val="tx1"/>
                </a:solidFill>
                <a:effectLst/>
                <a:latin typeface="+mn-lt"/>
                <a:ea typeface="+mn-ea"/>
                <a:cs typeface="+mn-cs"/>
              </a:rPr>
              <a:t>嘔吐や下痢が続いて水分が摂れない場合、尿が出ない、ぐったりしている場合は医療機関を受診してください。</a:t>
            </a:r>
            <a:r>
              <a:rPr kumimoji="1" lang="ja-JP" altLang="en-US" sz="1200" b="1" i="0" kern="1200" dirty="0">
                <a:solidFill>
                  <a:schemeClr val="tx1"/>
                </a:solidFill>
                <a:effectLst/>
                <a:latin typeface="+mn-lt"/>
                <a:ea typeface="+mn-ea"/>
                <a:cs typeface="+mn-cs"/>
              </a:rPr>
              <a:t>特に乳幼児や高齢者では早めの受診が重要</a:t>
            </a:r>
            <a:r>
              <a:rPr kumimoji="1" lang="ja-JP" altLang="en-US" sz="1200" b="0" i="0" kern="1200" dirty="0">
                <a:solidFill>
                  <a:schemeClr val="tx1"/>
                </a:solidFill>
                <a:effectLst/>
                <a:latin typeface="+mn-lt"/>
                <a:ea typeface="+mn-ea"/>
                <a:cs typeface="+mn-cs"/>
              </a:rPr>
              <a:t>です。</a:t>
            </a:r>
            <a:endParaRPr kumimoji="1" lang="en-US" altLang="ja-JP" sz="1200" b="0" i="0" kern="1200" dirty="0">
              <a:solidFill>
                <a:schemeClr val="tx1"/>
              </a:solidFill>
              <a:effectLst/>
              <a:latin typeface="+mn-lt"/>
              <a:ea typeface="+mn-ea"/>
              <a:cs typeface="+mn-cs"/>
            </a:endParaRPr>
          </a:p>
          <a:p>
            <a:pPr fontAlgn="base"/>
            <a:endParaRPr kumimoji="1" lang="en-US" altLang="ja-JP"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ja-JP" altLang="en-US" sz="1200" dirty="0"/>
              <a:t>④下痢止めを使用しない</a:t>
            </a:r>
            <a:endParaRPr lang="en-US" altLang="ja-JP" sz="1200" dirty="0"/>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1200" b="0" i="0" kern="1200" dirty="0">
                <a:solidFill>
                  <a:schemeClr val="tx1"/>
                </a:solidFill>
                <a:effectLst/>
                <a:latin typeface="+mn-lt"/>
                <a:ea typeface="+mn-ea"/>
                <a:cs typeface="+mn-cs"/>
              </a:rPr>
              <a:t>下痢は身体がウイルスを外に出そうとする大切な反応です。下痢を止めてしまうと、ウイルスが体内に留まり、かえって回復が遅れる可能性があります。</a:t>
            </a:r>
            <a:endParaRPr kumimoji="1" lang="ja-JP" altLang="en-US" sz="1200" dirty="0"/>
          </a:p>
          <a:p>
            <a:pPr fontAlgn="base"/>
            <a:endParaRPr kumimoji="1" lang="en-US" altLang="ja-JP" sz="1200" b="0" i="0" kern="1200" dirty="0">
              <a:solidFill>
                <a:schemeClr val="tx1"/>
              </a:solidFill>
              <a:effectLst/>
              <a:latin typeface="+mn-lt"/>
              <a:ea typeface="+mn-ea"/>
              <a:cs typeface="+mn-cs"/>
            </a:endParaRPr>
          </a:p>
          <a:p>
            <a:pPr fontAlgn="base"/>
            <a:r>
              <a:rPr kumimoji="1" lang="ja-JP" altLang="en-US" sz="1200" b="0" i="0" kern="1200" dirty="0">
                <a:solidFill>
                  <a:schemeClr val="tx1"/>
                </a:solidFill>
                <a:effectLst/>
                <a:latin typeface="+mn-lt"/>
                <a:ea typeface="+mn-ea"/>
                <a:cs typeface="+mn-cs"/>
              </a:rPr>
              <a:t>⑤吐いてしまったら、吐いた物は周りに感染をひろげてしまうため、トイレまたは、ビニールを使用して吐く場所を限局するようにしてください。</a:t>
            </a:r>
            <a:endParaRPr kumimoji="1" lang="en-US" altLang="ja-JP" sz="1200" b="0" i="0" kern="1200" dirty="0">
              <a:solidFill>
                <a:schemeClr val="tx1"/>
              </a:solidFill>
              <a:effectLst/>
              <a:latin typeface="+mn-lt"/>
              <a:ea typeface="+mn-ea"/>
              <a:cs typeface="+mn-cs"/>
            </a:endParaRPr>
          </a:p>
          <a:p>
            <a:pPr fontAlgn="base"/>
            <a:endParaRPr kumimoji="1" lang="en-US" altLang="ja-JP" sz="1200" b="0" i="0" kern="1200" dirty="0">
              <a:solidFill>
                <a:schemeClr val="tx1"/>
              </a:solidFill>
              <a:effectLst/>
              <a:latin typeface="+mn-lt"/>
              <a:ea typeface="+mn-ea"/>
              <a:cs typeface="+mn-cs"/>
            </a:endParaRPr>
          </a:p>
          <a:p>
            <a:pPr fontAlgn="base"/>
            <a:r>
              <a:rPr kumimoji="1" lang="ja-JP" altLang="en-US" sz="1200" b="0" i="0" kern="1200" dirty="0">
                <a:solidFill>
                  <a:schemeClr val="tx1"/>
                </a:solidFill>
                <a:effectLst/>
                <a:latin typeface="+mn-lt"/>
                <a:ea typeface="+mn-ea"/>
                <a:cs typeface="+mn-cs"/>
              </a:rPr>
              <a:t>⑥お風呂は湯舟につからないようにしましょう。肛門に付着したウィルスが湯舟からうつす可能性もあるためです。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9E70834E-F3BB-46D1-B444-13F30EBC60BF}" type="slidenum">
              <a:rPr kumimoji="1" lang="ja-JP" altLang="en-US" smtClean="0"/>
              <a:t>15</a:t>
            </a:fld>
            <a:endParaRPr kumimoji="1" lang="ja-JP" altLang="en-US"/>
          </a:p>
        </p:txBody>
      </p:sp>
    </p:spTree>
    <p:extLst>
      <p:ext uri="{BB962C8B-B14F-4D97-AF65-F5344CB8AC3E}">
        <p14:creationId xmlns:p14="http://schemas.microsoft.com/office/powerpoint/2010/main" val="24697509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E70834E-F3BB-46D1-B444-13F30EBC60BF}" type="slidenum">
              <a:rPr kumimoji="1" lang="ja-JP" altLang="en-US" smtClean="0"/>
              <a:t>16</a:t>
            </a:fld>
            <a:endParaRPr kumimoji="1" lang="ja-JP" altLang="en-US"/>
          </a:p>
        </p:txBody>
      </p:sp>
    </p:spTree>
    <p:extLst>
      <p:ext uri="{BB962C8B-B14F-4D97-AF65-F5344CB8AC3E}">
        <p14:creationId xmlns:p14="http://schemas.microsoft.com/office/powerpoint/2010/main" val="37425167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取り扱い説明書をよく読んで使用してください</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消毒するさいは、手袋を着用して使用してください。</a:t>
            </a:r>
          </a:p>
          <a:p>
            <a:endParaRPr kumimoji="1" lang="en-US" altLang="ja-JP" dirty="0"/>
          </a:p>
          <a:p>
            <a:r>
              <a:rPr kumimoji="1" lang="ja-JP" altLang="en-US" dirty="0"/>
              <a:t>ドアノブなど金属を消毒すると、金属がさびてしまうので消毒して</a:t>
            </a:r>
            <a:r>
              <a:rPr kumimoji="1" lang="en-US" altLang="ja-JP" dirty="0"/>
              <a:t>10</a:t>
            </a:r>
            <a:r>
              <a:rPr kumimoji="1" lang="ja-JP" altLang="en-US" dirty="0"/>
              <a:t>分経過したあとに水で再度ふき取ってください。</a:t>
            </a:r>
            <a:endParaRPr kumimoji="1" lang="en-US" altLang="ja-JP" dirty="0"/>
          </a:p>
          <a:p>
            <a:r>
              <a:rPr kumimoji="1" lang="ja-JP" altLang="en-US"/>
              <a:t>衣類では漂白されるので注意しましょう。</a:t>
            </a:r>
            <a:endParaRPr kumimoji="1" lang="en-US" altLang="ja-JP" dirty="0"/>
          </a:p>
        </p:txBody>
      </p:sp>
      <p:sp>
        <p:nvSpPr>
          <p:cNvPr id="4" name="スライド番号プレースホルダー 3"/>
          <p:cNvSpPr>
            <a:spLocks noGrp="1"/>
          </p:cNvSpPr>
          <p:nvPr>
            <p:ph type="sldNum" sz="quarter" idx="5"/>
          </p:nvPr>
        </p:nvSpPr>
        <p:spPr/>
        <p:txBody>
          <a:bodyPr/>
          <a:lstStyle/>
          <a:p>
            <a:fld id="{9E70834E-F3BB-46D1-B444-13F30EBC60BF}" type="slidenum">
              <a:rPr kumimoji="1" lang="ja-JP" altLang="en-US" smtClean="0"/>
              <a:t>17</a:t>
            </a:fld>
            <a:endParaRPr kumimoji="1" lang="ja-JP" altLang="en-US"/>
          </a:p>
        </p:txBody>
      </p:sp>
    </p:spTree>
    <p:extLst>
      <p:ext uri="{BB962C8B-B14F-4D97-AF65-F5344CB8AC3E}">
        <p14:creationId xmlns:p14="http://schemas.microsoft.com/office/powerpoint/2010/main" val="21001544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E70834E-F3BB-46D1-B444-13F30EBC60BF}" type="slidenum">
              <a:rPr kumimoji="1" lang="ja-JP" altLang="en-US" smtClean="0"/>
              <a:t>18</a:t>
            </a:fld>
            <a:endParaRPr kumimoji="1" lang="ja-JP" altLang="en-US"/>
          </a:p>
        </p:txBody>
      </p:sp>
    </p:spTree>
    <p:extLst>
      <p:ext uri="{BB962C8B-B14F-4D97-AF65-F5344CB8AC3E}">
        <p14:creationId xmlns:p14="http://schemas.microsoft.com/office/powerpoint/2010/main" val="23560174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E70834E-F3BB-46D1-B444-13F30EBC60BF}" type="slidenum">
              <a:rPr kumimoji="1" lang="ja-JP" altLang="en-US" smtClean="0"/>
              <a:t>19</a:t>
            </a:fld>
            <a:endParaRPr kumimoji="1" lang="ja-JP" altLang="en-US"/>
          </a:p>
        </p:txBody>
      </p:sp>
    </p:spTree>
    <p:extLst>
      <p:ext uri="{BB962C8B-B14F-4D97-AF65-F5344CB8AC3E}">
        <p14:creationId xmlns:p14="http://schemas.microsoft.com/office/powerpoint/2010/main" val="2602131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200" dirty="0"/>
          </a:p>
          <a:p>
            <a:r>
              <a:rPr kumimoji="1" lang="ja-JP" altLang="en-US" sz="1200" dirty="0"/>
              <a:t>・インフルエンザウィルスによって引き起こされる急性気道感染症のこと</a:t>
            </a:r>
            <a:endParaRPr kumimoji="1" lang="en-US" altLang="ja-JP" sz="1200" dirty="0"/>
          </a:p>
          <a:p>
            <a:r>
              <a:rPr lang="ja-JP" altLang="en-US" sz="1200" dirty="0"/>
              <a:t>・日本では　例年</a:t>
            </a:r>
            <a:r>
              <a:rPr lang="en-US" altLang="ja-JP" sz="1200" dirty="0"/>
              <a:t>11</a:t>
            </a:r>
            <a:r>
              <a:rPr lang="ja-JP" altLang="en-US" sz="1200" dirty="0"/>
              <a:t>月～</a:t>
            </a:r>
            <a:r>
              <a:rPr lang="en-US" altLang="ja-JP" sz="1200" dirty="0"/>
              <a:t>4</a:t>
            </a:r>
            <a:r>
              <a:rPr lang="ja-JP" altLang="en-US" sz="1200" dirty="0"/>
              <a:t>月に流行が見られる</a:t>
            </a:r>
            <a:endParaRPr lang="en-US" altLang="ja-JP" sz="1200" dirty="0"/>
          </a:p>
          <a:p>
            <a:r>
              <a:rPr kumimoji="1" lang="ja-JP" altLang="en-US" sz="1200" dirty="0"/>
              <a:t>・人に感染するウィルスには</a:t>
            </a:r>
            <a:r>
              <a:rPr kumimoji="1" lang="en-US" altLang="ja-JP" sz="1200" dirty="0"/>
              <a:t>A</a:t>
            </a:r>
            <a:r>
              <a:rPr kumimoji="1" lang="ja-JP" altLang="en-US" sz="1200" dirty="0"/>
              <a:t>・</a:t>
            </a:r>
            <a:r>
              <a:rPr kumimoji="1" lang="en-US" altLang="ja-JP" sz="1200" dirty="0"/>
              <a:t>B</a:t>
            </a:r>
            <a:r>
              <a:rPr kumimoji="1" lang="ja-JP" altLang="en-US" sz="1200" dirty="0"/>
              <a:t>・</a:t>
            </a:r>
            <a:r>
              <a:rPr kumimoji="1" lang="en-US" altLang="ja-JP" sz="1200" dirty="0"/>
              <a:t>C</a:t>
            </a:r>
            <a:r>
              <a:rPr kumimoji="1" lang="ja-JP" altLang="en-US" sz="1200" dirty="0"/>
              <a:t>の</a:t>
            </a:r>
            <a:r>
              <a:rPr kumimoji="1" lang="en-US" altLang="ja-JP" sz="1200" dirty="0"/>
              <a:t>3</a:t>
            </a:r>
            <a:r>
              <a:rPr kumimoji="1" lang="ja-JP" altLang="en-US" sz="1200" dirty="0"/>
              <a:t>つのタイプがあり、流行的な広がりをみせるのは</a:t>
            </a:r>
            <a:r>
              <a:rPr kumimoji="1" lang="en-US" altLang="ja-JP" sz="1200" dirty="0"/>
              <a:t>A</a:t>
            </a:r>
            <a:r>
              <a:rPr kumimoji="1" lang="ja-JP" altLang="en-US" sz="1200" dirty="0"/>
              <a:t>型と</a:t>
            </a:r>
            <a:r>
              <a:rPr kumimoji="1" lang="en-US" altLang="ja-JP" sz="1200" dirty="0"/>
              <a:t>B</a:t>
            </a:r>
            <a:r>
              <a:rPr lang="ja-JP" altLang="en-US" sz="1200" dirty="0"/>
              <a:t>型</a:t>
            </a:r>
            <a:endParaRPr kumimoji="1" lang="ja-JP" altLang="en-US" sz="1200" dirty="0"/>
          </a:p>
          <a:p>
            <a:endParaRPr kumimoji="1" lang="en-US" altLang="ja-JP" dirty="0"/>
          </a:p>
          <a:p>
            <a:endParaRPr kumimoji="1" lang="en-US" altLang="ja-JP" dirty="0"/>
          </a:p>
          <a:p>
            <a:r>
              <a:rPr kumimoji="1" lang="ja-JP" altLang="en-US" dirty="0"/>
              <a:t>宮崎県の流行流行状況</a:t>
            </a:r>
          </a:p>
        </p:txBody>
      </p:sp>
      <p:sp>
        <p:nvSpPr>
          <p:cNvPr id="4" name="スライド番号プレースホルダー 3"/>
          <p:cNvSpPr>
            <a:spLocks noGrp="1"/>
          </p:cNvSpPr>
          <p:nvPr>
            <p:ph type="sldNum" sz="quarter" idx="5"/>
          </p:nvPr>
        </p:nvSpPr>
        <p:spPr/>
        <p:txBody>
          <a:bodyPr/>
          <a:lstStyle/>
          <a:p>
            <a:fld id="{9E70834E-F3BB-46D1-B444-13F30EBC60BF}" type="slidenum">
              <a:rPr kumimoji="1" lang="ja-JP" altLang="en-US" smtClean="0"/>
              <a:t>2</a:t>
            </a:fld>
            <a:endParaRPr kumimoji="1" lang="ja-JP" altLang="en-US"/>
          </a:p>
        </p:txBody>
      </p:sp>
    </p:spTree>
    <p:extLst>
      <p:ext uri="{BB962C8B-B14F-4D97-AF65-F5344CB8AC3E}">
        <p14:creationId xmlns:p14="http://schemas.microsoft.com/office/powerpoint/2010/main" val="27009490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E70834E-F3BB-46D1-B444-13F30EBC60BF}" type="slidenum">
              <a:rPr kumimoji="1" lang="ja-JP" altLang="en-US" smtClean="0"/>
              <a:t>21</a:t>
            </a:fld>
            <a:endParaRPr kumimoji="1" lang="ja-JP" altLang="en-US"/>
          </a:p>
        </p:txBody>
      </p:sp>
    </p:spTree>
    <p:extLst>
      <p:ext uri="{BB962C8B-B14F-4D97-AF65-F5344CB8AC3E}">
        <p14:creationId xmlns:p14="http://schemas.microsoft.com/office/powerpoint/2010/main" val="4127670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E70834E-F3BB-46D1-B444-13F30EBC60BF}" type="slidenum">
              <a:rPr kumimoji="1" lang="ja-JP" altLang="en-US" smtClean="0"/>
              <a:t>22</a:t>
            </a:fld>
            <a:endParaRPr kumimoji="1" lang="ja-JP" altLang="en-US"/>
          </a:p>
        </p:txBody>
      </p:sp>
    </p:spTree>
    <p:extLst>
      <p:ext uri="{BB962C8B-B14F-4D97-AF65-F5344CB8AC3E}">
        <p14:creationId xmlns:p14="http://schemas.microsoft.com/office/powerpoint/2010/main" val="597262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感染経路は</a:t>
            </a:r>
            <a:r>
              <a:rPr kumimoji="1" lang="en-US" altLang="ja-JP" dirty="0"/>
              <a:t>2</a:t>
            </a:r>
            <a:r>
              <a:rPr kumimoji="1" lang="ja-JP" altLang="en-US" dirty="0"/>
              <a:t>つあります</a:t>
            </a:r>
            <a:endParaRPr kumimoji="1" lang="en-US" altLang="ja-JP" dirty="0"/>
          </a:p>
          <a:p>
            <a:endParaRPr kumimoji="1" lang="en-US" altLang="ja-JP" dirty="0"/>
          </a:p>
          <a:p>
            <a:r>
              <a:rPr kumimoji="1" lang="en-US" altLang="ja-JP" dirty="0"/>
              <a:t>1</a:t>
            </a:r>
            <a:r>
              <a:rPr kumimoji="1" lang="ja-JP" altLang="en-US" dirty="0"/>
              <a:t>つは　飛沫感染です。</a:t>
            </a:r>
            <a:endParaRPr kumimoji="1" lang="en-US" altLang="ja-JP" dirty="0"/>
          </a:p>
          <a:p>
            <a:pPr marL="0" indent="0">
              <a:buNone/>
            </a:pPr>
            <a:endParaRPr lang="en-US" altLang="ja-JP" sz="1200" dirty="0"/>
          </a:p>
          <a:p>
            <a:r>
              <a:rPr lang="ja-JP" altLang="en-US" sz="1200" dirty="0"/>
              <a:t>　感染者のくしゃみ、咳、つばと一緒にインフルエンザウィルスが排出され、そのウィルスを口や鼻などから吸い込むことで感染します。</a:t>
            </a:r>
            <a:endParaRPr lang="en-US" altLang="ja-JP" sz="1200" dirty="0"/>
          </a:p>
          <a:p>
            <a:endParaRPr lang="en-US" altLang="ja-JP" sz="1200" dirty="0"/>
          </a:p>
          <a:p>
            <a:r>
              <a:rPr kumimoji="1" lang="en-US" altLang="ja-JP" dirty="0"/>
              <a:t>2</a:t>
            </a:r>
            <a:r>
              <a:rPr kumimoji="1" lang="ja-JP" altLang="en-US" dirty="0"/>
              <a:t>つめは　接触感染です。</a:t>
            </a:r>
            <a:endParaRPr kumimoji="1" lang="en-US" altLang="ja-JP" dirty="0"/>
          </a:p>
          <a:p>
            <a:endParaRPr kumimoji="1" lang="en-US" altLang="ja-JP" dirty="0"/>
          </a:p>
          <a:p>
            <a:r>
              <a:rPr kumimoji="1" lang="ja-JP" altLang="en-US" dirty="0"/>
              <a:t>　</a:t>
            </a:r>
            <a:r>
              <a:rPr kumimoji="1" lang="ja-JP" altLang="en-US" sz="1200" dirty="0">
                <a:solidFill>
                  <a:prstClr val="black">
                    <a:lumMod val="75000"/>
                    <a:lumOff val="25000"/>
                  </a:prstClr>
                </a:solidFill>
                <a:latin typeface="Calibri" panose="020F0502020204030204"/>
                <a:ea typeface="ＭＳ Ｐゴシック" panose="020B0600070205080204" pitchFamily="50" charset="-128"/>
              </a:rPr>
              <a:t>インフルエンザ</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ＭＳ Ｐゴシック" panose="020B0600070205080204" pitchFamily="50" charset="-128"/>
                <a:cs typeface="+mn-cs"/>
              </a:rPr>
              <a:t>ウイルスが付いた手でドアノブ・机などに</a:t>
            </a:r>
            <a:r>
              <a:rPr kumimoji="1" lang="ja-JP" altLang="en-US" sz="1200" dirty="0">
                <a:solidFill>
                  <a:prstClr val="black">
                    <a:lumMod val="75000"/>
                    <a:lumOff val="25000"/>
                  </a:prstClr>
                </a:solidFill>
                <a:latin typeface="Calibri" panose="020F0502020204030204"/>
                <a:ea typeface="ＭＳ Ｐゴシック" panose="020B0600070205080204" pitchFamily="50" charset="-128"/>
              </a:rPr>
              <a:t>触ります。</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ＭＳ Ｐゴシック" panose="020B0600070205080204" pitchFamily="50" charset="-128"/>
                <a:cs typeface="+mn-cs"/>
              </a:rPr>
              <a:t>その表面</a:t>
            </a:r>
            <a:r>
              <a:rPr kumimoji="1" lang="ja-JP" altLang="en-US" sz="1200" dirty="0">
                <a:solidFill>
                  <a:prstClr val="black">
                    <a:lumMod val="75000"/>
                    <a:lumOff val="25000"/>
                  </a:prstClr>
                </a:solidFill>
                <a:latin typeface="Calibri" panose="020F0502020204030204"/>
                <a:ea typeface="ＭＳ Ｐゴシック" panose="020B0600070205080204" pitchFamily="50" charset="-128"/>
              </a:rPr>
              <a:t>を</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ＭＳ Ｐゴシック" panose="020B0600070205080204" pitchFamily="50" charset="-128"/>
                <a:cs typeface="+mn-cs"/>
              </a:rPr>
              <a:t>感染してない人が触り、ウィルスがついた手を洗わず目・鼻・口を触ることで感染します。</a:t>
            </a:r>
            <a:endParaRPr kumimoji="1" lang="ja-JP" altLang="en-US" dirty="0"/>
          </a:p>
          <a:p>
            <a:endParaRPr lang="en-US" altLang="ja-JP" sz="1200" dirty="0"/>
          </a:p>
          <a:p>
            <a:endParaRPr kumimoji="1" lang="ja-JP" altLang="en-US" dirty="0"/>
          </a:p>
        </p:txBody>
      </p:sp>
      <p:sp>
        <p:nvSpPr>
          <p:cNvPr id="4" name="スライド番号プレースホルダー 3"/>
          <p:cNvSpPr>
            <a:spLocks noGrp="1"/>
          </p:cNvSpPr>
          <p:nvPr>
            <p:ph type="sldNum" sz="quarter" idx="5"/>
          </p:nvPr>
        </p:nvSpPr>
        <p:spPr/>
        <p:txBody>
          <a:bodyPr/>
          <a:lstStyle/>
          <a:p>
            <a:fld id="{9E70834E-F3BB-46D1-B444-13F30EBC60BF}" type="slidenum">
              <a:rPr kumimoji="1" lang="ja-JP" altLang="en-US" smtClean="0"/>
              <a:t>3</a:t>
            </a:fld>
            <a:endParaRPr kumimoji="1" lang="ja-JP" altLang="en-US"/>
          </a:p>
        </p:txBody>
      </p:sp>
    </p:spTree>
    <p:extLst>
      <p:ext uri="{BB962C8B-B14F-4D97-AF65-F5344CB8AC3E}">
        <p14:creationId xmlns:p14="http://schemas.microsoft.com/office/powerpoint/2010/main" val="2289791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インフルエンザの潜伏期間は</a:t>
            </a:r>
            <a:r>
              <a:rPr kumimoji="1" lang="en-US" altLang="ja-JP" dirty="0"/>
              <a:t>1</a:t>
            </a:r>
            <a:r>
              <a:rPr kumimoji="1" lang="ja-JP" altLang="en-US" dirty="0"/>
              <a:t>から</a:t>
            </a:r>
            <a:r>
              <a:rPr kumimoji="1" lang="en-US" altLang="ja-JP" dirty="0"/>
              <a:t>3</a:t>
            </a:r>
            <a:r>
              <a:rPr kumimoji="1" lang="ja-JP" altLang="en-US" dirty="0"/>
              <a:t>日です。</a:t>
            </a:r>
            <a:endParaRPr kumimoji="1" lang="en-US" altLang="ja-JP" dirty="0"/>
          </a:p>
          <a:p>
            <a:r>
              <a:rPr kumimoji="1" lang="ja-JP" altLang="en-US" dirty="0"/>
              <a:t>潜伏期間とは　ウィルスが鼻やのどの粘膜から体内に入り　症状が現れるまでの期間のことです。</a:t>
            </a:r>
            <a:endParaRPr kumimoji="1" lang="en-US" altLang="ja-JP" dirty="0"/>
          </a:p>
          <a:p>
            <a:r>
              <a:rPr kumimoji="1" lang="ja-JP" altLang="en-US" dirty="0"/>
              <a:t>症状が現れる</a:t>
            </a:r>
            <a:r>
              <a:rPr kumimoji="1" lang="en-US" altLang="ja-JP" dirty="0"/>
              <a:t>1</a:t>
            </a:r>
            <a:r>
              <a:rPr kumimoji="1" lang="ja-JP" altLang="en-US" dirty="0"/>
              <a:t>日前よりウィルスを外に出しているといわれています</a:t>
            </a:r>
            <a:endParaRPr kumimoji="1" lang="en-US" altLang="ja-JP" dirty="0"/>
          </a:p>
          <a:p>
            <a:r>
              <a:rPr kumimoji="1" lang="ja-JP" altLang="en-US" sz="1200" b="0" i="0" kern="1200" dirty="0">
                <a:solidFill>
                  <a:schemeClr val="tx1"/>
                </a:solidFill>
                <a:effectLst/>
                <a:latin typeface="+mn-lt"/>
                <a:ea typeface="+mn-ea"/>
                <a:cs typeface="+mn-cs"/>
              </a:rPr>
              <a:t>インフルエンザの感染力が最も強くなるのは、症状が出始めてからです。</a:t>
            </a:r>
            <a:r>
              <a:rPr lang="ja-JP" altLang="en-US" dirty="0"/>
              <a:t/>
            </a:r>
            <a:br>
              <a:rPr lang="ja-JP" altLang="en-US" dirty="0"/>
            </a:br>
            <a:r>
              <a:rPr kumimoji="1" lang="ja-JP" altLang="en-US" sz="1200" b="0" i="0" kern="1200" dirty="0">
                <a:solidFill>
                  <a:schemeClr val="tx1"/>
                </a:solidFill>
                <a:effectLst/>
                <a:latin typeface="+mn-lt"/>
                <a:ea typeface="+mn-ea"/>
                <a:cs typeface="+mn-cs"/>
              </a:rPr>
              <a:t>ウイルス排出量のピークは、症状がでてから</a:t>
            </a:r>
            <a:r>
              <a:rPr kumimoji="1" lang="ja-JP" altLang="en-US" sz="1200" b="1" i="0" kern="1200" dirty="0">
                <a:solidFill>
                  <a:schemeClr val="tx1"/>
                </a:solidFill>
                <a:effectLst/>
                <a:latin typeface="+mn-lt"/>
                <a:ea typeface="+mn-ea"/>
                <a:cs typeface="+mn-cs"/>
              </a:rPr>
              <a:t>ら</a:t>
            </a:r>
            <a:r>
              <a:rPr kumimoji="1" lang="en-US" altLang="ja-JP" sz="1200" b="1" i="0" kern="1200" dirty="0">
                <a:solidFill>
                  <a:schemeClr val="tx1"/>
                </a:solidFill>
                <a:effectLst/>
                <a:latin typeface="+mn-lt"/>
                <a:ea typeface="+mn-ea"/>
                <a:cs typeface="+mn-cs"/>
              </a:rPr>
              <a:t>2〜3</a:t>
            </a:r>
            <a:r>
              <a:rPr kumimoji="1" lang="ja-JP" altLang="en-US" sz="1200" b="1" i="0" kern="1200" dirty="0">
                <a:solidFill>
                  <a:schemeClr val="tx1"/>
                </a:solidFill>
                <a:effectLst/>
                <a:latin typeface="+mn-lt"/>
                <a:ea typeface="+mn-ea"/>
                <a:cs typeface="+mn-cs"/>
              </a:rPr>
              <a:t>日後</a:t>
            </a:r>
            <a:r>
              <a:rPr kumimoji="1" lang="ja-JP" altLang="en-US" sz="1200" b="0" i="0" kern="1200" dirty="0">
                <a:solidFill>
                  <a:schemeClr val="tx1"/>
                </a:solidFill>
                <a:effectLst/>
                <a:latin typeface="+mn-lt"/>
                <a:ea typeface="+mn-ea"/>
                <a:cs typeface="+mn-cs"/>
              </a:rPr>
              <a:t>に迎えます。</a:t>
            </a:r>
            <a:endParaRPr kumimoji="1" lang="en-US" altLang="ja-JP" sz="1200" b="0" i="0" kern="1200" dirty="0">
              <a:solidFill>
                <a:schemeClr val="tx1"/>
              </a:solidFill>
              <a:effectLst/>
              <a:latin typeface="+mn-lt"/>
              <a:ea typeface="+mn-ea"/>
              <a:cs typeface="+mn-cs"/>
            </a:endParaRPr>
          </a:p>
          <a:p>
            <a:r>
              <a:rPr kumimoji="1" lang="ja-JP" altLang="en-US" sz="1200" b="0" i="0" kern="1200" dirty="0">
                <a:solidFill>
                  <a:schemeClr val="tx1"/>
                </a:solidFill>
                <a:effectLst/>
                <a:latin typeface="+mn-lt"/>
                <a:ea typeface="+mn-ea"/>
                <a:cs typeface="+mn-cs"/>
              </a:rPr>
              <a:t>この時期は高熱や激しい咳などの症状も最も強く現れるため、感染リスクが非常に高い状態です。</a:t>
            </a:r>
            <a:r>
              <a:rPr lang="ja-JP" altLang="en-US" dirty="0"/>
              <a:t/>
            </a:r>
            <a:br>
              <a:rPr lang="ja-JP" altLang="en-US" dirty="0"/>
            </a:br>
            <a:r>
              <a:rPr kumimoji="1" lang="ja-JP" altLang="en-US" sz="1200" b="0" i="0" kern="1200" dirty="0">
                <a:solidFill>
                  <a:schemeClr val="tx1"/>
                </a:solidFill>
                <a:effectLst/>
                <a:latin typeface="+mn-lt"/>
                <a:ea typeface="+mn-ea"/>
                <a:cs typeface="+mn-cs"/>
              </a:rPr>
              <a:t>そのあと、ウイルス排出量は減少していきますが、</a:t>
            </a:r>
            <a:r>
              <a:rPr kumimoji="1" lang="ja-JP" altLang="en-US" sz="1200" b="1" i="0" kern="1200" dirty="0">
                <a:solidFill>
                  <a:schemeClr val="tx1"/>
                </a:solidFill>
                <a:effectLst/>
                <a:latin typeface="+mn-lt"/>
                <a:ea typeface="+mn-ea"/>
                <a:cs typeface="+mn-cs"/>
              </a:rPr>
              <a:t>発症後</a:t>
            </a:r>
            <a:r>
              <a:rPr kumimoji="1" lang="en-US" altLang="ja-JP" sz="1200" b="1" i="0" kern="1200" dirty="0">
                <a:solidFill>
                  <a:schemeClr val="tx1"/>
                </a:solidFill>
                <a:effectLst/>
                <a:latin typeface="+mn-lt"/>
                <a:ea typeface="+mn-ea"/>
                <a:cs typeface="+mn-cs"/>
              </a:rPr>
              <a:t>5</a:t>
            </a:r>
            <a:r>
              <a:rPr kumimoji="1" lang="ja-JP" altLang="en-US" sz="1200" b="1" i="0" kern="1200" dirty="0">
                <a:solidFill>
                  <a:schemeClr val="tx1"/>
                </a:solidFill>
                <a:effectLst/>
                <a:latin typeface="+mn-lt"/>
                <a:ea typeface="+mn-ea"/>
                <a:cs typeface="+mn-cs"/>
              </a:rPr>
              <a:t>日間はウイルスを排出し続ける</a:t>
            </a:r>
            <a:r>
              <a:rPr kumimoji="1" lang="ja-JP" altLang="en-US" sz="1200" b="0" i="0" kern="1200" dirty="0">
                <a:solidFill>
                  <a:schemeClr val="tx1"/>
                </a:solidFill>
                <a:effectLst/>
                <a:latin typeface="+mn-lt"/>
                <a:ea typeface="+mn-ea"/>
                <a:cs typeface="+mn-cs"/>
              </a:rPr>
              <a:t>といわれています</a:t>
            </a:r>
            <a:endParaRPr kumimoji="1" lang="en-US" altLang="ja-JP" sz="1200" b="0" i="0" kern="1200" dirty="0">
              <a:solidFill>
                <a:schemeClr val="tx1"/>
              </a:solidFill>
              <a:effectLst/>
              <a:latin typeface="+mn-lt"/>
              <a:ea typeface="+mn-ea"/>
              <a:cs typeface="+mn-cs"/>
            </a:endParaRPr>
          </a:p>
          <a:p>
            <a:r>
              <a:rPr kumimoji="1" lang="ja-JP" altLang="en-US" sz="1200" b="0" i="0" kern="1200" dirty="0">
                <a:solidFill>
                  <a:schemeClr val="tx1"/>
                </a:solidFill>
                <a:effectLst/>
                <a:latin typeface="+mn-lt"/>
                <a:ea typeface="+mn-ea"/>
                <a:cs typeface="+mn-cs"/>
              </a:rPr>
              <a:t>発症して</a:t>
            </a:r>
            <a:r>
              <a:rPr kumimoji="1" lang="en-US" altLang="ja-JP" sz="1200" b="0" i="0" kern="1200" dirty="0">
                <a:solidFill>
                  <a:schemeClr val="tx1"/>
                </a:solidFill>
                <a:effectLst/>
                <a:latin typeface="+mn-lt"/>
                <a:ea typeface="+mn-ea"/>
                <a:cs typeface="+mn-cs"/>
              </a:rPr>
              <a:t>5</a:t>
            </a:r>
            <a:r>
              <a:rPr kumimoji="1" lang="ja-JP" altLang="en-US" sz="1200" b="0" i="0" kern="1200" dirty="0">
                <a:solidFill>
                  <a:schemeClr val="tx1"/>
                </a:solidFill>
                <a:effectLst/>
                <a:latin typeface="+mn-lt"/>
                <a:ea typeface="+mn-ea"/>
                <a:cs typeface="+mn-cs"/>
              </a:rPr>
              <a:t>日かつ解熱して</a:t>
            </a:r>
            <a:r>
              <a:rPr kumimoji="1" lang="en-US" altLang="ja-JP" sz="1200" b="0" i="0" kern="1200" dirty="0">
                <a:solidFill>
                  <a:schemeClr val="tx1"/>
                </a:solidFill>
                <a:effectLst/>
                <a:latin typeface="+mn-lt"/>
                <a:ea typeface="+mn-ea"/>
                <a:cs typeface="+mn-cs"/>
              </a:rPr>
              <a:t>2</a:t>
            </a:r>
            <a:r>
              <a:rPr kumimoji="1" lang="ja-JP" altLang="en-US" sz="1200" b="0" i="0" kern="1200" dirty="0">
                <a:solidFill>
                  <a:schemeClr val="tx1"/>
                </a:solidFill>
                <a:effectLst/>
                <a:latin typeface="+mn-lt"/>
                <a:ea typeface="+mn-ea"/>
                <a:cs typeface="+mn-cs"/>
              </a:rPr>
              <a:t>日は感染をひろげてしまうことを念頭に行動してください</a:t>
            </a:r>
            <a:endParaRPr kumimoji="1" lang="en-US" altLang="ja-JP" sz="1200" b="0" i="0" kern="1200" dirty="0">
              <a:solidFill>
                <a:schemeClr val="tx1"/>
              </a:solidFill>
              <a:effectLst/>
              <a:latin typeface="+mn-lt"/>
              <a:ea typeface="+mn-ea"/>
              <a:cs typeface="+mn-cs"/>
            </a:endParaRPr>
          </a:p>
          <a:p>
            <a:endParaRPr kumimoji="1" lang="en-US" altLang="ja-JP" sz="1200" b="0" i="0" kern="1200" dirty="0">
              <a:solidFill>
                <a:schemeClr val="tx1"/>
              </a:solidFill>
              <a:effectLst/>
              <a:latin typeface="+mn-lt"/>
              <a:ea typeface="+mn-ea"/>
              <a:cs typeface="+mn-cs"/>
            </a:endParaRPr>
          </a:p>
          <a:p>
            <a:endParaRPr kumimoji="1" lang="en-US" altLang="ja-JP" sz="1200" b="0" i="0" kern="1200" dirty="0">
              <a:solidFill>
                <a:schemeClr val="tx1"/>
              </a:solidFill>
              <a:effectLst/>
              <a:latin typeface="+mn-lt"/>
              <a:ea typeface="+mn-ea"/>
              <a:cs typeface="+mn-cs"/>
            </a:endParaRPr>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9E70834E-F3BB-46D1-B444-13F30EBC60BF}" type="slidenum">
              <a:rPr kumimoji="1" lang="ja-JP" altLang="en-US" smtClean="0"/>
              <a:t>4</a:t>
            </a:fld>
            <a:endParaRPr kumimoji="1" lang="ja-JP" altLang="en-US"/>
          </a:p>
        </p:txBody>
      </p:sp>
    </p:spTree>
    <p:extLst>
      <p:ext uri="{BB962C8B-B14F-4D97-AF65-F5344CB8AC3E}">
        <p14:creationId xmlns:p14="http://schemas.microsoft.com/office/powerpoint/2010/main" val="3248696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i="0" kern="1200" dirty="0">
                <a:solidFill>
                  <a:schemeClr val="tx1"/>
                </a:solidFill>
                <a:effectLst/>
                <a:latin typeface="+mn-lt"/>
                <a:ea typeface="+mn-ea"/>
                <a:cs typeface="+mn-cs"/>
              </a:rPr>
              <a:t>①急な高熱（</a:t>
            </a:r>
            <a:r>
              <a:rPr kumimoji="1" lang="en-US" altLang="ja-JP" sz="1200" b="1" i="0" kern="1200" dirty="0">
                <a:solidFill>
                  <a:schemeClr val="tx1"/>
                </a:solidFill>
                <a:effectLst/>
                <a:latin typeface="+mn-lt"/>
                <a:ea typeface="+mn-ea"/>
                <a:cs typeface="+mn-cs"/>
              </a:rPr>
              <a:t>38</a:t>
            </a:r>
            <a:r>
              <a:rPr kumimoji="1" lang="ja-JP" altLang="en-US" sz="1200" b="1" i="0" kern="1200" dirty="0">
                <a:solidFill>
                  <a:schemeClr val="tx1"/>
                </a:solidFill>
                <a:effectLst/>
                <a:latin typeface="+mn-lt"/>
                <a:ea typeface="+mn-ea"/>
                <a:cs typeface="+mn-cs"/>
              </a:rPr>
              <a:t>度以上）</a:t>
            </a:r>
          </a:p>
          <a:p>
            <a:r>
              <a:rPr kumimoji="1" lang="ja-JP" altLang="en-US" sz="1200" b="0" i="0" kern="1200" dirty="0">
                <a:solidFill>
                  <a:schemeClr val="tx1"/>
                </a:solidFill>
                <a:effectLst/>
                <a:latin typeface="+mn-lt"/>
                <a:ea typeface="+mn-ea"/>
                <a:cs typeface="+mn-cs"/>
              </a:rPr>
              <a:t>インフルエンザの最も典型的な症状は、</a:t>
            </a:r>
            <a:r>
              <a:rPr kumimoji="1" lang="ja-JP" altLang="en-US" sz="1200" b="1" i="0" kern="1200" dirty="0">
                <a:solidFill>
                  <a:schemeClr val="tx1"/>
                </a:solidFill>
                <a:effectLst/>
                <a:latin typeface="+mn-lt"/>
                <a:ea typeface="+mn-ea"/>
                <a:cs typeface="+mn-cs"/>
              </a:rPr>
              <a:t>突然の悪寒と共に現れる</a:t>
            </a:r>
            <a:r>
              <a:rPr kumimoji="1" lang="en-US" altLang="ja-JP" sz="1200" b="1" i="0" kern="1200" dirty="0">
                <a:solidFill>
                  <a:schemeClr val="tx1"/>
                </a:solidFill>
                <a:effectLst/>
                <a:latin typeface="+mn-lt"/>
                <a:ea typeface="+mn-ea"/>
                <a:cs typeface="+mn-cs"/>
              </a:rPr>
              <a:t>38</a:t>
            </a:r>
            <a:r>
              <a:rPr kumimoji="1" lang="ja-JP" altLang="en-US" sz="1200" b="1" i="0" kern="1200" dirty="0">
                <a:solidFill>
                  <a:schemeClr val="tx1"/>
                </a:solidFill>
                <a:effectLst/>
                <a:latin typeface="+mn-lt"/>
                <a:ea typeface="+mn-ea"/>
                <a:cs typeface="+mn-cs"/>
              </a:rPr>
              <a:t>度以上の高熱</a:t>
            </a:r>
            <a:r>
              <a:rPr kumimoji="1" lang="ja-JP" altLang="en-US" sz="1200" b="0" i="0" kern="1200" dirty="0">
                <a:solidFill>
                  <a:schemeClr val="tx1"/>
                </a:solidFill>
                <a:effectLst/>
                <a:latin typeface="+mn-lt"/>
                <a:ea typeface="+mn-ea"/>
                <a:cs typeface="+mn-cs"/>
              </a:rPr>
              <a:t>です。</a:t>
            </a:r>
            <a:endParaRPr kumimoji="1" lang="en-US" altLang="ja-JP" sz="1200" b="0" i="0" kern="1200" dirty="0">
              <a:solidFill>
                <a:schemeClr val="tx1"/>
              </a:solidFill>
              <a:effectLst/>
              <a:latin typeface="+mn-lt"/>
              <a:ea typeface="+mn-ea"/>
              <a:cs typeface="+mn-cs"/>
            </a:endParaRPr>
          </a:p>
          <a:p>
            <a:r>
              <a:rPr kumimoji="1" lang="ja-JP" altLang="en-US" sz="1200" b="0" i="0" kern="1200" dirty="0">
                <a:solidFill>
                  <a:schemeClr val="tx1"/>
                </a:solidFill>
                <a:effectLst/>
                <a:latin typeface="+mn-lt"/>
                <a:ea typeface="+mn-ea"/>
                <a:cs typeface="+mn-cs"/>
              </a:rPr>
              <a:t>風邪のように「なんとなく熱っぽい」という状態から徐々に上がるのではなく、「急にガクンと体調が悪くなり、一気に熱が上がった」と感じるケースがほとんどです。</a:t>
            </a:r>
          </a:p>
          <a:p>
            <a:r>
              <a:rPr kumimoji="1" lang="ja-JP" altLang="en-US" sz="1200" b="1" i="0" kern="1200" dirty="0">
                <a:solidFill>
                  <a:schemeClr val="tx1"/>
                </a:solidFill>
                <a:effectLst/>
                <a:latin typeface="+mn-lt"/>
                <a:ea typeface="+mn-ea"/>
                <a:cs typeface="+mn-cs"/>
              </a:rPr>
              <a:t>②全身の倦怠感・関節痛・筋肉痛</a:t>
            </a:r>
          </a:p>
          <a:p>
            <a:r>
              <a:rPr kumimoji="1" lang="ja-JP" altLang="en-US" sz="1200" b="0" i="0" kern="1200" dirty="0">
                <a:solidFill>
                  <a:schemeClr val="tx1"/>
                </a:solidFill>
                <a:effectLst/>
                <a:latin typeface="+mn-lt"/>
                <a:ea typeface="+mn-ea"/>
                <a:cs typeface="+mn-cs"/>
              </a:rPr>
              <a:t>高熱と同時に、またはその少し前から、</a:t>
            </a:r>
            <a:r>
              <a:rPr kumimoji="1" lang="ja-JP" altLang="en-US" sz="1200" b="1" i="0" kern="1200" dirty="0">
                <a:solidFill>
                  <a:schemeClr val="tx1"/>
                </a:solidFill>
                <a:effectLst/>
                <a:latin typeface="+mn-lt"/>
                <a:ea typeface="+mn-ea"/>
                <a:cs typeface="+mn-cs"/>
              </a:rPr>
              <a:t>鉛のように体が重く感じる強い倦怠感や、体の節々がギシギシと痛む関節痛、筋肉痛</a:t>
            </a:r>
            <a:r>
              <a:rPr kumimoji="1" lang="ja-JP" altLang="en-US" sz="1200" b="0" i="0" kern="1200" dirty="0">
                <a:solidFill>
                  <a:schemeClr val="tx1"/>
                </a:solidFill>
                <a:effectLst/>
                <a:latin typeface="+mn-lt"/>
                <a:ea typeface="+mn-ea"/>
                <a:cs typeface="+mn-cs"/>
              </a:rPr>
              <a:t>が現れます。</a:t>
            </a:r>
            <a:endParaRPr kumimoji="1" lang="en-US" altLang="ja-JP" sz="1200" b="0" i="0" kern="1200" dirty="0">
              <a:solidFill>
                <a:schemeClr val="tx1"/>
              </a:solidFill>
              <a:effectLst/>
              <a:latin typeface="+mn-lt"/>
              <a:ea typeface="+mn-ea"/>
              <a:cs typeface="+mn-cs"/>
            </a:endParaRPr>
          </a:p>
          <a:p>
            <a:r>
              <a:rPr kumimoji="1" lang="ja-JP" altLang="en-US" sz="1200" b="0" i="0" kern="1200" dirty="0">
                <a:solidFill>
                  <a:schemeClr val="tx1"/>
                </a:solidFill>
                <a:effectLst/>
                <a:latin typeface="+mn-lt"/>
                <a:ea typeface="+mn-ea"/>
                <a:cs typeface="+mn-cs"/>
              </a:rPr>
              <a:t>これは、ウイルスと戦うために体内で放出されるサイトカインという物質の影響によるものです。風邪の時とは比較にならないほどの強いだるさが特徴です。</a:t>
            </a:r>
          </a:p>
          <a:p>
            <a:endParaRPr kumimoji="1" lang="en-US" altLang="ja-JP" sz="1200" b="0" i="0" kern="1200" dirty="0">
              <a:solidFill>
                <a:schemeClr val="tx1"/>
              </a:solidFill>
              <a:effectLst/>
              <a:latin typeface="+mn-lt"/>
              <a:ea typeface="+mn-ea"/>
              <a:cs typeface="+mn-cs"/>
            </a:endParaRPr>
          </a:p>
          <a:p>
            <a:r>
              <a:rPr kumimoji="1" lang="ja-JP" altLang="en-US" sz="1200" b="0" i="0" kern="1200" dirty="0">
                <a:solidFill>
                  <a:schemeClr val="tx1"/>
                </a:solidFill>
                <a:effectLst/>
                <a:latin typeface="+mn-lt"/>
                <a:ea typeface="+mn-ea"/>
                <a:cs typeface="+mn-cs"/>
              </a:rPr>
              <a:t>発熱から少し遅れて、咳、鼻水、咽頭痛の症状が出ます</a:t>
            </a:r>
            <a:endParaRPr kumimoji="1" lang="en-US" altLang="ja-JP" sz="1200" b="0" i="0" kern="1200" dirty="0">
              <a:solidFill>
                <a:schemeClr val="tx1"/>
              </a:solidFill>
              <a:effectLst/>
              <a:latin typeface="+mn-lt"/>
              <a:ea typeface="+mn-ea"/>
              <a:cs typeface="+mn-cs"/>
            </a:endParaRPr>
          </a:p>
          <a:p>
            <a:endParaRPr kumimoji="1" lang="en-US" altLang="ja-JP" sz="1200" b="0" i="0" kern="1200" dirty="0">
              <a:solidFill>
                <a:schemeClr val="tx1"/>
              </a:solidFill>
              <a:effectLst/>
              <a:latin typeface="+mn-lt"/>
              <a:ea typeface="+mn-ea"/>
              <a:cs typeface="+mn-cs"/>
            </a:endParaRPr>
          </a:p>
          <a:p>
            <a:endParaRPr kumimoji="1" lang="ja-JP" altLang="en-US" sz="1200" b="0" i="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9E70834E-F3BB-46D1-B444-13F30EBC60BF}" type="slidenum">
              <a:rPr kumimoji="1" lang="ja-JP" altLang="en-US" smtClean="0"/>
              <a:t>5</a:t>
            </a:fld>
            <a:endParaRPr kumimoji="1" lang="ja-JP" altLang="en-US"/>
          </a:p>
        </p:txBody>
      </p:sp>
    </p:spTree>
    <p:extLst>
      <p:ext uri="{BB962C8B-B14F-4D97-AF65-F5344CB8AC3E}">
        <p14:creationId xmlns:p14="http://schemas.microsoft.com/office/powerpoint/2010/main" val="2232468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早めに病院を受診　適正な治療を受けてください</a:t>
            </a:r>
          </a:p>
        </p:txBody>
      </p:sp>
      <p:sp>
        <p:nvSpPr>
          <p:cNvPr id="4" name="スライド番号プレースホルダー 3"/>
          <p:cNvSpPr>
            <a:spLocks noGrp="1"/>
          </p:cNvSpPr>
          <p:nvPr>
            <p:ph type="sldNum" sz="quarter" idx="5"/>
          </p:nvPr>
        </p:nvSpPr>
        <p:spPr/>
        <p:txBody>
          <a:bodyPr/>
          <a:lstStyle/>
          <a:p>
            <a:fld id="{9E70834E-F3BB-46D1-B444-13F30EBC60BF}" type="slidenum">
              <a:rPr kumimoji="1" lang="ja-JP" altLang="en-US" smtClean="0"/>
              <a:t>6</a:t>
            </a:fld>
            <a:endParaRPr kumimoji="1" lang="ja-JP" altLang="en-US"/>
          </a:p>
        </p:txBody>
      </p:sp>
    </p:spTree>
    <p:extLst>
      <p:ext uri="{BB962C8B-B14F-4D97-AF65-F5344CB8AC3E}">
        <p14:creationId xmlns:p14="http://schemas.microsoft.com/office/powerpoint/2010/main" val="718577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dirty="0">
                <a:solidFill>
                  <a:schemeClr val="tx1"/>
                </a:solidFill>
                <a:effectLst/>
                <a:latin typeface="+mn-lt"/>
                <a:ea typeface="+mn-ea"/>
                <a:cs typeface="+mn-cs"/>
              </a:rPr>
              <a:t>インフルエンザの診断では　　迅速診断キットでの診断があります</a:t>
            </a:r>
            <a:endParaRPr kumimoji="1" lang="en-US" altLang="ja-JP" sz="1200" b="0" i="0" kern="1200" dirty="0">
              <a:solidFill>
                <a:schemeClr val="tx1"/>
              </a:solidFill>
              <a:effectLst/>
              <a:latin typeface="+mn-lt"/>
              <a:ea typeface="+mn-ea"/>
              <a:cs typeface="+mn-cs"/>
            </a:endParaRPr>
          </a:p>
          <a:p>
            <a:r>
              <a:rPr kumimoji="1" lang="ja-JP" altLang="en-US" sz="1200" b="0" i="0" kern="1200" dirty="0">
                <a:solidFill>
                  <a:schemeClr val="tx1"/>
                </a:solidFill>
                <a:effectLst/>
                <a:latin typeface="+mn-lt"/>
                <a:ea typeface="+mn-ea"/>
                <a:cs typeface="+mn-cs"/>
              </a:rPr>
              <a:t>綿棒で鼻の奥をぬぐって検体を採取します。</a:t>
            </a:r>
            <a:endParaRPr kumimoji="1" lang="en-US" altLang="ja-JP" sz="1200" b="0" i="0" kern="1200" dirty="0">
              <a:solidFill>
                <a:schemeClr val="tx1"/>
              </a:solidFill>
              <a:effectLst/>
              <a:latin typeface="+mn-lt"/>
              <a:ea typeface="+mn-ea"/>
              <a:cs typeface="+mn-cs"/>
            </a:endParaRPr>
          </a:p>
          <a:p>
            <a:r>
              <a:rPr kumimoji="1" lang="en-US" altLang="ja-JP" sz="1200" b="0" i="0" kern="1200" dirty="0">
                <a:solidFill>
                  <a:schemeClr val="tx1"/>
                </a:solidFill>
                <a:effectLst/>
                <a:latin typeface="+mn-lt"/>
                <a:ea typeface="+mn-ea"/>
                <a:cs typeface="+mn-cs"/>
              </a:rPr>
              <a:t>10〜15</a:t>
            </a:r>
            <a:r>
              <a:rPr kumimoji="1" lang="ja-JP" altLang="en-US" sz="1200" b="0" i="0" kern="1200" dirty="0">
                <a:solidFill>
                  <a:schemeClr val="tx1"/>
                </a:solidFill>
                <a:effectLst/>
                <a:latin typeface="+mn-lt"/>
                <a:ea typeface="+mn-ea"/>
                <a:cs typeface="+mn-cs"/>
              </a:rPr>
              <a:t>分程度で結果が分かります。</a:t>
            </a:r>
            <a:r>
              <a:rPr lang="ja-JP" altLang="en-US" dirty="0"/>
              <a:t/>
            </a:r>
            <a:br>
              <a:rPr lang="ja-JP" altLang="en-US" dirty="0"/>
            </a:br>
            <a:endParaRPr kumimoji="1" lang="en-US" altLang="ja-JP" sz="1200" b="0" i="0" kern="1200" dirty="0">
              <a:solidFill>
                <a:schemeClr val="tx1"/>
              </a:solidFill>
              <a:effectLst/>
              <a:latin typeface="+mn-lt"/>
              <a:ea typeface="+mn-ea"/>
              <a:cs typeface="+mn-cs"/>
            </a:endParaRPr>
          </a:p>
          <a:p>
            <a:r>
              <a:rPr kumimoji="1" lang="ja-JP" altLang="en-US" sz="1200" b="0" i="0" kern="1200" dirty="0">
                <a:solidFill>
                  <a:schemeClr val="tx1"/>
                </a:solidFill>
                <a:effectLst/>
                <a:latin typeface="+mn-lt"/>
                <a:ea typeface="+mn-ea"/>
                <a:cs typeface="+mn-cs"/>
              </a:rPr>
              <a:t>インフルエンザ検査で最も正確な結果が期待できるのは、</a:t>
            </a:r>
            <a:r>
              <a:rPr kumimoji="1" lang="ja-JP" altLang="en-US" sz="1200" b="1" i="0" kern="1200" dirty="0">
                <a:solidFill>
                  <a:schemeClr val="tx1"/>
                </a:solidFill>
                <a:effectLst/>
                <a:latin typeface="+mn-lt"/>
                <a:ea typeface="+mn-ea"/>
                <a:cs typeface="+mn-cs"/>
              </a:rPr>
              <a:t>発熱などの症状が現れてから</a:t>
            </a:r>
            <a:r>
              <a:rPr kumimoji="1" lang="en-US" altLang="ja-JP" sz="1200" b="1" i="0" kern="1200" dirty="0">
                <a:solidFill>
                  <a:schemeClr val="tx1"/>
                </a:solidFill>
                <a:effectLst/>
                <a:latin typeface="+mn-lt"/>
                <a:ea typeface="+mn-ea"/>
                <a:cs typeface="+mn-cs"/>
              </a:rPr>
              <a:t>12</a:t>
            </a:r>
            <a:r>
              <a:rPr kumimoji="1" lang="ja-JP" altLang="en-US" sz="1200" b="1" i="0" kern="1200" dirty="0">
                <a:solidFill>
                  <a:schemeClr val="tx1"/>
                </a:solidFill>
                <a:effectLst/>
                <a:latin typeface="+mn-lt"/>
                <a:ea typeface="+mn-ea"/>
                <a:cs typeface="+mn-cs"/>
              </a:rPr>
              <a:t>時間</a:t>
            </a:r>
            <a:r>
              <a:rPr kumimoji="1" lang="en-US" altLang="ja-JP" sz="1200" b="1" i="0" kern="1200" dirty="0">
                <a:solidFill>
                  <a:schemeClr val="tx1"/>
                </a:solidFill>
                <a:effectLst/>
                <a:latin typeface="+mn-lt"/>
                <a:ea typeface="+mn-ea"/>
                <a:cs typeface="+mn-cs"/>
              </a:rPr>
              <a:t>〜48</a:t>
            </a:r>
            <a:r>
              <a:rPr kumimoji="1" lang="ja-JP" altLang="en-US" sz="1200" b="1" i="0" kern="1200" dirty="0">
                <a:solidFill>
                  <a:schemeClr val="tx1"/>
                </a:solidFill>
                <a:effectLst/>
                <a:latin typeface="+mn-lt"/>
                <a:ea typeface="+mn-ea"/>
                <a:cs typeface="+mn-cs"/>
              </a:rPr>
              <a:t>時間以内</a:t>
            </a:r>
            <a:r>
              <a:rPr kumimoji="1" lang="ja-JP" altLang="en-US" sz="1200" b="0" i="0" kern="1200" dirty="0">
                <a:solidFill>
                  <a:schemeClr val="tx1"/>
                </a:solidFill>
                <a:effectLst/>
                <a:latin typeface="+mn-lt"/>
                <a:ea typeface="+mn-ea"/>
                <a:cs typeface="+mn-cs"/>
              </a:rPr>
              <a:t>です。</a:t>
            </a:r>
            <a:r>
              <a:rPr lang="ja-JP" altLang="en-US" dirty="0"/>
              <a:t/>
            </a:r>
            <a:br>
              <a:rPr lang="ja-JP" altLang="en-US" dirty="0"/>
            </a:br>
            <a:r>
              <a:rPr kumimoji="1" lang="ja-JP" altLang="en-US" sz="1200" b="0" i="0" kern="1200" dirty="0">
                <a:solidFill>
                  <a:schemeClr val="tx1"/>
                </a:solidFill>
                <a:effectLst/>
                <a:latin typeface="+mn-lt"/>
                <a:ea typeface="+mn-ea"/>
                <a:cs typeface="+mn-cs"/>
              </a:rPr>
              <a:t>この時間帯は、体内のウイルス量がピークに達し、検査キットで検出しやすくなっています。</a:t>
            </a:r>
            <a:endParaRPr kumimoji="1" lang="en-US" altLang="ja-JP" sz="1200" b="0" i="0" kern="1200" dirty="0">
              <a:solidFill>
                <a:schemeClr val="tx1"/>
              </a:solidFill>
              <a:effectLst/>
              <a:latin typeface="+mn-lt"/>
              <a:ea typeface="+mn-ea"/>
              <a:cs typeface="+mn-cs"/>
            </a:endParaRPr>
          </a:p>
          <a:p>
            <a:endParaRPr kumimoji="1" lang="en-US" altLang="ja-JP" sz="1200" b="0" i="0" kern="1200" dirty="0">
              <a:solidFill>
                <a:schemeClr val="tx1"/>
              </a:solidFill>
              <a:effectLst/>
              <a:latin typeface="+mn-lt"/>
              <a:ea typeface="+mn-ea"/>
              <a:cs typeface="+mn-cs"/>
            </a:endParaRPr>
          </a:p>
          <a:p>
            <a:r>
              <a:rPr kumimoji="1" lang="ja-JP" altLang="en-US" sz="1200" b="0" i="0" kern="1200" dirty="0">
                <a:solidFill>
                  <a:schemeClr val="tx1"/>
                </a:solidFill>
                <a:effectLst/>
                <a:latin typeface="+mn-lt"/>
                <a:ea typeface="+mn-ea"/>
                <a:cs typeface="+mn-cs"/>
              </a:rPr>
              <a:t>熱がでてすぐ検査をするのではなく、</a:t>
            </a:r>
            <a:endParaRPr kumimoji="1" lang="en-US" altLang="ja-JP" sz="1200" b="0" i="0" kern="1200" dirty="0">
              <a:solidFill>
                <a:schemeClr val="tx1"/>
              </a:solidFill>
              <a:effectLst/>
              <a:latin typeface="+mn-lt"/>
              <a:ea typeface="+mn-ea"/>
              <a:cs typeface="+mn-cs"/>
            </a:endParaRPr>
          </a:p>
          <a:p>
            <a:endParaRPr kumimoji="1" lang="en-US" altLang="ja-JP" sz="1200" b="0" i="0" kern="1200" dirty="0">
              <a:solidFill>
                <a:schemeClr val="tx1"/>
              </a:solidFill>
              <a:effectLst/>
              <a:latin typeface="+mn-lt"/>
              <a:ea typeface="+mn-ea"/>
              <a:cs typeface="+mn-cs"/>
            </a:endParaRPr>
          </a:p>
          <a:p>
            <a:r>
              <a:rPr kumimoji="1" lang="ja-JP" altLang="en-US" sz="1200" b="0" i="0" kern="1200" dirty="0">
                <a:solidFill>
                  <a:schemeClr val="tx1"/>
                </a:solidFill>
                <a:effectLst/>
                <a:latin typeface="+mn-lt"/>
                <a:ea typeface="+mn-ea"/>
                <a:cs typeface="+mn-cs"/>
              </a:rPr>
              <a:t>熱が出てから半日（</a:t>
            </a:r>
            <a:r>
              <a:rPr kumimoji="1" lang="en-US" altLang="ja-JP" sz="1200" b="0" i="0" kern="1200" dirty="0">
                <a:solidFill>
                  <a:schemeClr val="tx1"/>
                </a:solidFill>
                <a:effectLst/>
                <a:latin typeface="+mn-lt"/>
                <a:ea typeface="+mn-ea"/>
                <a:cs typeface="+mn-cs"/>
              </a:rPr>
              <a:t>12</a:t>
            </a:r>
            <a:r>
              <a:rPr kumimoji="1" lang="ja-JP" altLang="en-US" sz="1200" b="0" i="0" kern="1200" dirty="0">
                <a:solidFill>
                  <a:schemeClr val="tx1"/>
                </a:solidFill>
                <a:effectLst/>
                <a:latin typeface="+mn-lt"/>
                <a:ea typeface="+mn-ea"/>
                <a:cs typeface="+mn-cs"/>
              </a:rPr>
              <a:t>時間）ほど様子を見て、熱が下がらなければ病院を受診し検査を受けてください。</a:t>
            </a:r>
            <a:endParaRPr kumimoji="1" lang="en-US" altLang="ja-JP" sz="1200" b="0" i="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9E70834E-F3BB-46D1-B444-13F30EBC60BF}" type="slidenum">
              <a:rPr kumimoji="1" lang="ja-JP" altLang="en-US" smtClean="0"/>
              <a:t>7</a:t>
            </a:fld>
            <a:endParaRPr kumimoji="1" lang="ja-JP" altLang="en-US"/>
          </a:p>
        </p:txBody>
      </p:sp>
    </p:spTree>
    <p:extLst>
      <p:ext uri="{BB962C8B-B14F-4D97-AF65-F5344CB8AC3E}">
        <p14:creationId xmlns:p14="http://schemas.microsoft.com/office/powerpoint/2010/main" val="3783338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i="0" kern="1200" dirty="0">
                <a:solidFill>
                  <a:schemeClr val="tx1"/>
                </a:solidFill>
                <a:effectLst/>
                <a:latin typeface="+mn-lt"/>
                <a:ea typeface="+mn-ea"/>
                <a:cs typeface="+mn-cs"/>
              </a:rPr>
              <a:t>インフルエンザにかかったらどうしたら良いでしょう</a:t>
            </a:r>
            <a:endParaRPr kumimoji="1" lang="en-US" altLang="ja-JP" sz="1200" b="1" i="0" kern="1200" dirty="0">
              <a:solidFill>
                <a:schemeClr val="tx1"/>
              </a:solidFill>
              <a:effectLst/>
              <a:latin typeface="+mn-lt"/>
              <a:ea typeface="+mn-ea"/>
              <a:cs typeface="+mn-cs"/>
            </a:endParaRPr>
          </a:p>
          <a:p>
            <a:endParaRPr kumimoji="1" lang="en-US" altLang="ja-JP" sz="1200" b="1" i="0" kern="1200" dirty="0">
              <a:solidFill>
                <a:schemeClr val="tx1"/>
              </a:solidFill>
              <a:effectLst/>
              <a:latin typeface="+mn-lt"/>
              <a:ea typeface="+mn-ea"/>
              <a:cs typeface="+mn-cs"/>
            </a:endParaRPr>
          </a:p>
          <a:p>
            <a:r>
              <a:rPr kumimoji="1" lang="ja-JP" altLang="en-US" sz="1200" b="1" i="0" kern="1200" dirty="0">
                <a:solidFill>
                  <a:schemeClr val="tx1"/>
                </a:solidFill>
                <a:effectLst/>
                <a:latin typeface="+mn-lt"/>
                <a:ea typeface="+mn-ea"/>
                <a:cs typeface="+mn-cs"/>
              </a:rPr>
              <a:t>①抗インフルエンザ薬の内服をきちんとすること、お薬に関しては薬剤師さんのほうに詳しく説明していだきます</a:t>
            </a:r>
            <a:endParaRPr kumimoji="1" lang="en-US" altLang="ja-JP" sz="1200" b="1" i="0" kern="1200" dirty="0">
              <a:solidFill>
                <a:schemeClr val="tx1"/>
              </a:solidFill>
              <a:effectLst/>
              <a:latin typeface="+mn-lt"/>
              <a:ea typeface="+mn-ea"/>
              <a:cs typeface="+mn-cs"/>
            </a:endParaRPr>
          </a:p>
          <a:p>
            <a:endParaRPr kumimoji="1" lang="en-US" altLang="ja-JP" sz="1200" b="1" i="0" kern="1200" dirty="0">
              <a:solidFill>
                <a:schemeClr val="tx1"/>
              </a:solidFill>
              <a:effectLst/>
              <a:latin typeface="+mn-lt"/>
              <a:ea typeface="+mn-ea"/>
              <a:cs typeface="+mn-cs"/>
            </a:endParaRPr>
          </a:p>
          <a:p>
            <a:r>
              <a:rPr kumimoji="1" lang="ja-JP" altLang="en-US" sz="1200" b="1" i="0" kern="1200" dirty="0">
                <a:solidFill>
                  <a:schemeClr val="tx1"/>
                </a:solidFill>
                <a:effectLst/>
                <a:latin typeface="+mn-lt"/>
                <a:ea typeface="+mn-ea"/>
                <a:cs typeface="+mn-cs"/>
              </a:rPr>
              <a:t>②十分な休養と睡眠をとる</a:t>
            </a:r>
          </a:p>
          <a:p>
            <a:r>
              <a:rPr kumimoji="1" lang="ja-JP" altLang="en-US" sz="1200" b="0" i="0" kern="1200" dirty="0">
                <a:solidFill>
                  <a:schemeClr val="tx1"/>
                </a:solidFill>
                <a:effectLst/>
                <a:latin typeface="+mn-lt"/>
                <a:ea typeface="+mn-ea"/>
                <a:cs typeface="+mn-cs"/>
              </a:rPr>
              <a:t>インフルエンザと診断されたら、安静にして十分な休養をとりましょう。</a:t>
            </a:r>
            <a:endParaRPr kumimoji="1" lang="en-US" altLang="ja-JP" sz="1200" b="0" i="0" kern="1200" dirty="0">
              <a:solidFill>
                <a:schemeClr val="tx1"/>
              </a:solidFill>
              <a:effectLst/>
              <a:latin typeface="+mn-lt"/>
              <a:ea typeface="+mn-ea"/>
              <a:cs typeface="+mn-cs"/>
            </a:endParaRPr>
          </a:p>
          <a:p>
            <a:r>
              <a:rPr kumimoji="1" lang="ja-JP" altLang="en-US" sz="1200" b="0" i="0" kern="1200" dirty="0">
                <a:solidFill>
                  <a:schemeClr val="tx1"/>
                </a:solidFill>
                <a:effectLst/>
                <a:latin typeface="+mn-lt"/>
                <a:ea typeface="+mn-ea"/>
                <a:cs typeface="+mn-cs"/>
              </a:rPr>
              <a:t>体の中ではインフルエンザウイルスを倒すため、体中の免疫機能が頑張ってはたらいています。</a:t>
            </a:r>
            <a:endParaRPr kumimoji="1" lang="en-US" altLang="ja-JP" sz="1200" b="0" i="0" kern="1200" dirty="0">
              <a:solidFill>
                <a:schemeClr val="tx1"/>
              </a:solidFill>
              <a:effectLst/>
              <a:latin typeface="+mn-lt"/>
              <a:ea typeface="+mn-ea"/>
              <a:cs typeface="+mn-cs"/>
            </a:endParaRPr>
          </a:p>
          <a:p>
            <a:r>
              <a:rPr kumimoji="1" lang="ja-JP" altLang="en-US" sz="1200" b="0" i="0" kern="1200" dirty="0">
                <a:solidFill>
                  <a:schemeClr val="tx1"/>
                </a:solidFill>
                <a:effectLst/>
                <a:latin typeface="+mn-lt"/>
                <a:ea typeface="+mn-ea"/>
                <a:cs typeface="+mn-cs"/>
              </a:rPr>
              <a:t>できれば熱が下がるまで、トイレや食事以外は寝ている事が望 ましいです。</a:t>
            </a:r>
          </a:p>
          <a:p>
            <a:endParaRPr kumimoji="1" lang="en-US" altLang="ja-JP" dirty="0"/>
          </a:p>
          <a:p>
            <a:r>
              <a:rPr kumimoji="1" lang="ja-JP" altLang="en-US" sz="1200" b="1" i="0" kern="1200" dirty="0">
                <a:solidFill>
                  <a:schemeClr val="tx1"/>
                </a:solidFill>
                <a:effectLst/>
                <a:latin typeface="+mn-lt"/>
                <a:ea typeface="+mn-ea"/>
                <a:cs typeface="+mn-cs"/>
              </a:rPr>
              <a:t>③水分・栄養分の補給</a:t>
            </a:r>
          </a:p>
          <a:p>
            <a:r>
              <a:rPr kumimoji="1" lang="ja-JP" altLang="en-US" sz="1200" b="0" i="0" kern="1200" dirty="0">
                <a:solidFill>
                  <a:schemeClr val="tx1"/>
                </a:solidFill>
                <a:effectLst/>
                <a:latin typeface="+mn-lt"/>
                <a:ea typeface="+mn-ea"/>
                <a:cs typeface="+mn-cs"/>
              </a:rPr>
              <a:t>熱が高い場合、いつもより多くの水分が体の外に出てしまい脱水になってしまいます。</a:t>
            </a:r>
            <a:endParaRPr kumimoji="1" lang="en-US" altLang="ja-JP" sz="1200" b="0" i="0" kern="1200" dirty="0">
              <a:solidFill>
                <a:schemeClr val="tx1"/>
              </a:solidFill>
              <a:effectLst/>
              <a:latin typeface="+mn-lt"/>
              <a:ea typeface="+mn-ea"/>
              <a:cs typeface="+mn-cs"/>
            </a:endParaRPr>
          </a:p>
          <a:p>
            <a:r>
              <a:rPr kumimoji="1" lang="ja-JP" altLang="en-US" sz="1200" b="0" i="0" kern="1200" dirty="0">
                <a:solidFill>
                  <a:schemeClr val="tx1"/>
                </a:solidFill>
                <a:effectLst/>
                <a:latin typeface="+mn-lt"/>
                <a:ea typeface="+mn-ea"/>
                <a:cs typeface="+mn-cs"/>
              </a:rPr>
              <a:t>こまめな水分補給が必要です。</a:t>
            </a:r>
            <a:endParaRPr kumimoji="1" lang="en-US" altLang="ja-JP" sz="1200" b="0" i="0" kern="1200" dirty="0">
              <a:solidFill>
                <a:schemeClr val="tx1"/>
              </a:solidFill>
              <a:effectLst/>
              <a:latin typeface="+mn-lt"/>
              <a:ea typeface="+mn-ea"/>
              <a:cs typeface="+mn-cs"/>
            </a:endParaRPr>
          </a:p>
          <a:p>
            <a:r>
              <a:rPr kumimoji="1" lang="ja-JP" altLang="en-US" sz="1200" b="0" i="0" kern="1200" dirty="0">
                <a:solidFill>
                  <a:schemeClr val="tx1"/>
                </a:solidFill>
                <a:effectLst/>
                <a:latin typeface="+mn-lt"/>
                <a:ea typeface="+mn-ea"/>
                <a:cs typeface="+mn-cs"/>
              </a:rPr>
              <a:t>また、お茶やお水だけでは体に必要なミネラル分が摂れませんので、</a:t>
            </a:r>
            <a:endParaRPr kumimoji="1" lang="en-US" altLang="ja-JP" sz="1200" b="0" i="0" kern="1200" dirty="0">
              <a:solidFill>
                <a:schemeClr val="tx1"/>
              </a:solidFill>
              <a:effectLst/>
              <a:latin typeface="+mn-lt"/>
              <a:ea typeface="+mn-ea"/>
              <a:cs typeface="+mn-cs"/>
            </a:endParaRPr>
          </a:p>
          <a:p>
            <a:r>
              <a:rPr kumimoji="1" lang="ja-JP" altLang="en-US" sz="1200" b="0" i="0" kern="1200" dirty="0">
                <a:solidFill>
                  <a:schemeClr val="tx1"/>
                </a:solidFill>
                <a:effectLst/>
                <a:latin typeface="+mn-lt"/>
                <a:ea typeface="+mn-ea"/>
                <a:cs typeface="+mn-cs"/>
              </a:rPr>
              <a:t>ポカリスエットなどの</a:t>
            </a:r>
            <a:r>
              <a:rPr kumimoji="1" lang="ja-JP" altLang="en-US" sz="1200" b="1" i="0" kern="1200" dirty="0">
                <a:solidFill>
                  <a:schemeClr val="tx1"/>
                </a:solidFill>
                <a:effectLst/>
                <a:latin typeface="+mn-lt"/>
                <a:ea typeface="+mn-ea"/>
                <a:cs typeface="+mn-cs"/>
              </a:rPr>
              <a:t>イオン飲料や　</a:t>
            </a:r>
            <a:r>
              <a:rPr kumimoji="1" lang="en-US" altLang="ja-JP" sz="1200" b="1" i="0" kern="1200" dirty="0">
                <a:solidFill>
                  <a:schemeClr val="tx1"/>
                </a:solidFill>
                <a:effectLst/>
                <a:latin typeface="+mn-lt"/>
                <a:ea typeface="+mn-ea"/>
                <a:cs typeface="+mn-cs"/>
              </a:rPr>
              <a:t>OS-1</a:t>
            </a:r>
            <a:r>
              <a:rPr kumimoji="1" lang="ja-JP" altLang="en-US" sz="1200" b="1" i="0" kern="1200" dirty="0">
                <a:solidFill>
                  <a:schemeClr val="tx1"/>
                </a:solidFill>
                <a:effectLst/>
                <a:latin typeface="+mn-lt"/>
                <a:ea typeface="+mn-ea"/>
                <a:cs typeface="+mn-cs"/>
              </a:rPr>
              <a:t>などの経口補水液等がお勧めです</a:t>
            </a:r>
            <a:endParaRPr kumimoji="1" lang="ja-JP" altLang="en-US" sz="1200" b="0" i="0" kern="1200" dirty="0">
              <a:solidFill>
                <a:schemeClr val="tx1"/>
              </a:solidFill>
              <a:effectLst/>
              <a:latin typeface="+mn-lt"/>
              <a:ea typeface="+mn-ea"/>
              <a:cs typeface="+mn-cs"/>
            </a:endParaRPr>
          </a:p>
          <a:p>
            <a:r>
              <a:rPr kumimoji="1" lang="ja-JP" altLang="en-US" sz="1200" b="0" i="0" kern="1200" dirty="0">
                <a:solidFill>
                  <a:schemeClr val="tx1"/>
                </a:solidFill>
                <a:effectLst/>
                <a:latin typeface="+mn-lt"/>
                <a:ea typeface="+mn-ea"/>
                <a:cs typeface="+mn-cs"/>
              </a:rPr>
              <a:t>食事は、食べられる時に食べられる物を口にするようにしましょう。口当たりの良いゼリーやアイスクリーム、うどんやお粥等、食べやすいものならなんでも構いません。</a:t>
            </a:r>
            <a:endParaRPr kumimoji="1" lang="en-US" altLang="ja-JP" sz="1200" b="0" i="0" kern="1200" dirty="0">
              <a:solidFill>
                <a:schemeClr val="tx1"/>
              </a:solidFill>
              <a:effectLst/>
              <a:latin typeface="+mn-lt"/>
              <a:ea typeface="+mn-ea"/>
              <a:cs typeface="+mn-cs"/>
            </a:endParaRPr>
          </a:p>
          <a:p>
            <a:r>
              <a:rPr kumimoji="1" lang="ja-JP" altLang="en-US" sz="1200" b="0" i="0" kern="1200" dirty="0">
                <a:solidFill>
                  <a:schemeClr val="tx1"/>
                </a:solidFill>
                <a:effectLst/>
                <a:latin typeface="+mn-lt"/>
                <a:ea typeface="+mn-ea"/>
                <a:cs typeface="+mn-cs"/>
              </a:rPr>
              <a:t>無理をする必要はありませんが、体力を落とさないためにも出来る範囲で食事を摂るようにしてください。</a:t>
            </a:r>
          </a:p>
          <a:p>
            <a:r>
              <a:rPr kumimoji="1" lang="ja-JP" altLang="en-US" sz="1200" b="0" i="0" kern="1200" dirty="0">
                <a:solidFill>
                  <a:schemeClr val="tx1"/>
                </a:solidFill>
                <a:effectLst/>
                <a:latin typeface="+mn-lt"/>
                <a:ea typeface="+mn-ea"/>
                <a:cs typeface="+mn-cs"/>
              </a:rPr>
              <a:t>どうしても口から水分や栄養分が補給できない場合は</a:t>
            </a:r>
            <a:endParaRPr kumimoji="1" lang="en-US" altLang="ja-JP" sz="1200" b="0" i="0" kern="1200" dirty="0">
              <a:solidFill>
                <a:schemeClr val="tx1"/>
              </a:solidFill>
              <a:effectLst/>
              <a:latin typeface="+mn-lt"/>
              <a:ea typeface="+mn-ea"/>
              <a:cs typeface="+mn-cs"/>
            </a:endParaRPr>
          </a:p>
          <a:p>
            <a:r>
              <a:rPr kumimoji="1" lang="ja-JP" altLang="en-US" sz="1200" b="0" i="0" kern="1200" dirty="0">
                <a:solidFill>
                  <a:schemeClr val="tx1"/>
                </a:solidFill>
                <a:effectLst/>
                <a:latin typeface="+mn-lt"/>
                <a:ea typeface="+mn-ea"/>
                <a:cs typeface="+mn-cs"/>
              </a:rPr>
              <a:t>、医療機関で点滴を受ける事も考えられます。特に乳幼児や高齢者の場合は脱水を起こしやすいので、半日以上何も口に出来ない、あるいは口にしても吐いたり下痢をしている場合は、すぐに受診するようにしましょう。</a:t>
            </a:r>
          </a:p>
          <a:p>
            <a:endParaRPr kumimoji="1" lang="en-US" altLang="ja-JP" dirty="0"/>
          </a:p>
          <a:p>
            <a:r>
              <a:rPr kumimoji="1" lang="ja-JP" altLang="en-US" sz="1200" b="1" i="0" kern="1200" dirty="0">
                <a:solidFill>
                  <a:schemeClr val="tx1"/>
                </a:solidFill>
                <a:effectLst/>
                <a:latin typeface="+mn-lt"/>
                <a:ea typeface="+mn-ea"/>
                <a:cs typeface="+mn-cs"/>
              </a:rPr>
              <a:t>④室内の保温・保湿</a:t>
            </a:r>
          </a:p>
          <a:p>
            <a:r>
              <a:rPr kumimoji="1" lang="ja-JP" altLang="en-US" sz="1200" b="0" i="0" kern="1200" dirty="0">
                <a:solidFill>
                  <a:schemeClr val="tx1"/>
                </a:solidFill>
                <a:effectLst/>
                <a:latin typeface="+mn-lt"/>
                <a:ea typeface="+mn-ea"/>
                <a:cs typeface="+mn-cs"/>
              </a:rPr>
              <a:t>インフルエンザウイルスは低温・低湿度の条件で、増えていきます。このため、</a:t>
            </a:r>
            <a:r>
              <a:rPr kumimoji="1" lang="ja-JP" altLang="en-US" sz="1200" b="1" i="0" kern="1200" dirty="0">
                <a:solidFill>
                  <a:schemeClr val="tx1"/>
                </a:solidFill>
                <a:effectLst/>
                <a:latin typeface="+mn-lt"/>
                <a:ea typeface="+mn-ea"/>
                <a:cs typeface="+mn-cs"/>
              </a:rPr>
              <a:t>出来るだけ室温を</a:t>
            </a:r>
            <a:r>
              <a:rPr kumimoji="1" lang="en-US" altLang="ja-JP" sz="1200" b="1" i="0" kern="1200" dirty="0">
                <a:solidFill>
                  <a:schemeClr val="tx1"/>
                </a:solidFill>
                <a:effectLst/>
                <a:latin typeface="+mn-lt"/>
                <a:ea typeface="+mn-ea"/>
                <a:cs typeface="+mn-cs"/>
              </a:rPr>
              <a:t>20</a:t>
            </a:r>
            <a:r>
              <a:rPr kumimoji="1" lang="ja-JP" altLang="en-US" sz="1200" b="1" i="0" kern="1200" dirty="0">
                <a:solidFill>
                  <a:schemeClr val="tx1"/>
                </a:solidFill>
                <a:effectLst/>
                <a:latin typeface="+mn-lt"/>
                <a:ea typeface="+mn-ea"/>
                <a:cs typeface="+mn-cs"/>
              </a:rPr>
              <a:t>～</a:t>
            </a:r>
            <a:r>
              <a:rPr kumimoji="1" lang="en-US" altLang="ja-JP" sz="1200" b="1" i="0" kern="1200" dirty="0">
                <a:solidFill>
                  <a:schemeClr val="tx1"/>
                </a:solidFill>
                <a:effectLst/>
                <a:latin typeface="+mn-lt"/>
                <a:ea typeface="+mn-ea"/>
                <a:cs typeface="+mn-cs"/>
              </a:rPr>
              <a:t>25℃</a:t>
            </a:r>
            <a:r>
              <a:rPr kumimoji="1" lang="ja-JP" altLang="en-US" sz="1200" b="1" i="0" kern="1200" dirty="0">
                <a:solidFill>
                  <a:schemeClr val="tx1"/>
                </a:solidFill>
                <a:effectLst/>
                <a:latin typeface="+mn-lt"/>
                <a:ea typeface="+mn-ea"/>
                <a:cs typeface="+mn-cs"/>
              </a:rPr>
              <a:t>、湿度を</a:t>
            </a:r>
            <a:r>
              <a:rPr kumimoji="1" lang="en-US" altLang="ja-JP" sz="1200" b="1" i="0" kern="1200" dirty="0">
                <a:solidFill>
                  <a:schemeClr val="tx1"/>
                </a:solidFill>
                <a:effectLst/>
                <a:latin typeface="+mn-lt"/>
                <a:ea typeface="+mn-ea"/>
                <a:cs typeface="+mn-cs"/>
              </a:rPr>
              <a:t>50</a:t>
            </a:r>
            <a:r>
              <a:rPr kumimoji="1" lang="ja-JP" altLang="en-US" sz="1200" b="1" i="0" kern="1200" dirty="0">
                <a:solidFill>
                  <a:schemeClr val="tx1"/>
                </a:solidFill>
                <a:effectLst/>
                <a:latin typeface="+mn-lt"/>
                <a:ea typeface="+mn-ea"/>
                <a:cs typeface="+mn-cs"/>
              </a:rPr>
              <a:t>～</a:t>
            </a:r>
            <a:r>
              <a:rPr kumimoji="1" lang="en-US" altLang="ja-JP" sz="1200" b="1" i="0" kern="1200" dirty="0">
                <a:solidFill>
                  <a:schemeClr val="tx1"/>
                </a:solidFill>
                <a:effectLst/>
                <a:latin typeface="+mn-lt"/>
                <a:ea typeface="+mn-ea"/>
                <a:cs typeface="+mn-cs"/>
              </a:rPr>
              <a:t>60</a:t>
            </a:r>
            <a:r>
              <a:rPr kumimoji="1" lang="ja-JP" altLang="en-US" sz="1200" b="1" i="0" kern="1200" dirty="0">
                <a:solidFill>
                  <a:schemeClr val="tx1"/>
                </a:solidFill>
                <a:effectLst/>
                <a:latin typeface="+mn-lt"/>
                <a:ea typeface="+mn-ea"/>
                <a:cs typeface="+mn-cs"/>
              </a:rPr>
              <a:t>％程度</a:t>
            </a:r>
            <a:r>
              <a:rPr kumimoji="1" lang="ja-JP" altLang="en-US" sz="1200" b="0" i="0" kern="1200" dirty="0">
                <a:solidFill>
                  <a:schemeClr val="tx1"/>
                </a:solidFill>
                <a:effectLst/>
                <a:latin typeface="+mn-lt"/>
                <a:ea typeface="+mn-ea"/>
                <a:cs typeface="+mn-cs"/>
              </a:rPr>
              <a:t>に保つようにしましょう。マスクが効果的です。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9E70834E-F3BB-46D1-B444-13F30EBC60BF}" type="slidenum">
              <a:rPr kumimoji="1" lang="ja-JP" altLang="en-US" smtClean="0"/>
              <a:t>8</a:t>
            </a:fld>
            <a:endParaRPr kumimoji="1" lang="ja-JP" altLang="en-US"/>
          </a:p>
        </p:txBody>
      </p:sp>
    </p:spTree>
    <p:extLst>
      <p:ext uri="{BB962C8B-B14F-4D97-AF65-F5344CB8AC3E}">
        <p14:creationId xmlns:p14="http://schemas.microsoft.com/office/powerpoint/2010/main" val="699346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t>インフルエンザウィルスは　咳、鼻汁、唾液などに含まれています。</a:t>
            </a:r>
            <a:endParaRPr lang="en-US" altLang="ja-JP" sz="1200" dirty="0"/>
          </a:p>
          <a:p>
            <a:r>
              <a:rPr lang="ja-JP" altLang="en-US" sz="1200" dirty="0"/>
              <a:t>咳、鼻汁、唾液などに接触しないようにすること、接触しても消毒などで除去していくことが感染拡大予防になります</a:t>
            </a:r>
            <a:endParaRPr lang="en-US" altLang="ja-JP" sz="1200" dirty="0"/>
          </a:p>
          <a:p>
            <a:r>
              <a:rPr lang="ja-JP" altLang="en-US" sz="1200" dirty="0"/>
              <a:t>①できればお部屋は別にして</a:t>
            </a:r>
            <a:endParaRPr lang="en-US" altLang="ja-JP" sz="1200" dirty="0"/>
          </a:p>
          <a:p>
            <a:r>
              <a:rPr lang="ja-JP" altLang="en-US" sz="1200" dirty="0"/>
              <a:t>②インフルエンザに感染した家族と接するときは、マスクの着用</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③定期的な手洗い、うがい。感染した家族に接した後は特に</a:t>
            </a:r>
            <a:endParaRPr lang="en-US" altLang="ja-JP" sz="1200" dirty="0"/>
          </a:p>
          <a:p>
            <a:r>
              <a:rPr kumimoji="1" lang="ja-JP" altLang="en-US" sz="1200" dirty="0"/>
              <a:t>④空気中のウィルス除去のための　部屋の定期的な換気　</a:t>
            </a: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⑤</a:t>
            </a:r>
            <a:r>
              <a:rPr kumimoji="1" lang="ja-JP" altLang="en-US" dirty="0"/>
              <a:t>インフルエンザウィルスはアルコール消毒が効果的ですので、トイレ、手洗い場などの共用部分はアルコールで定期的に消毒するようにしましょう</a:t>
            </a:r>
          </a:p>
          <a:p>
            <a:r>
              <a:rPr kumimoji="1" lang="ja-JP" altLang="en-US" sz="1200" dirty="0"/>
              <a:t>⑥タオル、寝具　の共用はしないでください</a:t>
            </a:r>
            <a:endParaRPr kumimoji="1" lang="en-US" altLang="ja-JP" sz="1200" dirty="0"/>
          </a:p>
          <a:p>
            <a:endParaRPr kumimoji="1" lang="en-US" altLang="ja-JP" sz="1200" dirty="0"/>
          </a:p>
          <a:p>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9E70834E-F3BB-46D1-B444-13F30EBC60BF}" type="slidenum">
              <a:rPr kumimoji="1" lang="ja-JP" altLang="en-US" smtClean="0"/>
              <a:t>9</a:t>
            </a:fld>
            <a:endParaRPr kumimoji="1" lang="ja-JP" altLang="en-US"/>
          </a:p>
        </p:txBody>
      </p:sp>
    </p:spTree>
    <p:extLst>
      <p:ext uri="{BB962C8B-B14F-4D97-AF65-F5344CB8AC3E}">
        <p14:creationId xmlns:p14="http://schemas.microsoft.com/office/powerpoint/2010/main" val="1743349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BCC94A0-D139-4B57-A670-D77E7EBC0A00}" type="datetimeFigureOut">
              <a:rPr kumimoji="1" lang="ja-JP" altLang="en-US" smtClean="0"/>
              <a:t>2026/1/21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BBEBED-0682-486F-9139-C641775E3F65}"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1624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BCC94A0-D139-4B57-A670-D77E7EBC0A00}" type="datetimeFigureOut">
              <a:rPr kumimoji="1" lang="ja-JP" altLang="en-US" smtClean="0"/>
              <a:t>2026/1/21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BBEBED-0682-486F-9139-C641775E3F65}" type="slidenum">
              <a:rPr kumimoji="1" lang="ja-JP" altLang="en-US" smtClean="0"/>
              <a:t>‹#›</a:t>
            </a:fld>
            <a:endParaRPr kumimoji="1" lang="ja-JP" altLang="en-US"/>
          </a:p>
        </p:txBody>
      </p:sp>
    </p:spTree>
    <p:extLst>
      <p:ext uri="{BB962C8B-B14F-4D97-AF65-F5344CB8AC3E}">
        <p14:creationId xmlns:p14="http://schemas.microsoft.com/office/powerpoint/2010/main" val="29459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BCC94A0-D139-4B57-A670-D77E7EBC0A00}" type="datetimeFigureOut">
              <a:rPr kumimoji="1" lang="ja-JP" altLang="en-US" smtClean="0"/>
              <a:t>2026/1/21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BBEBED-0682-486F-9139-C641775E3F65}" type="slidenum">
              <a:rPr kumimoji="1" lang="ja-JP" altLang="en-US" smtClean="0"/>
              <a:t>‹#›</a:t>
            </a:fld>
            <a:endParaRPr kumimoji="1" lang="ja-JP" altLang="en-US"/>
          </a:p>
        </p:txBody>
      </p:sp>
    </p:spTree>
    <p:extLst>
      <p:ext uri="{BB962C8B-B14F-4D97-AF65-F5344CB8AC3E}">
        <p14:creationId xmlns:p14="http://schemas.microsoft.com/office/powerpoint/2010/main" val="2111025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BCC94A0-D139-4B57-A670-D77E7EBC0A00}" type="datetimeFigureOut">
              <a:rPr kumimoji="1" lang="ja-JP" altLang="en-US" smtClean="0"/>
              <a:t>2026/1/21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BBEBED-0682-486F-9139-C641775E3F65}" type="slidenum">
              <a:rPr kumimoji="1" lang="ja-JP" altLang="en-US" smtClean="0"/>
              <a:t>‹#›</a:t>
            </a:fld>
            <a:endParaRPr kumimoji="1" lang="ja-JP" altLang="en-US"/>
          </a:p>
        </p:txBody>
      </p:sp>
    </p:spTree>
    <p:extLst>
      <p:ext uri="{BB962C8B-B14F-4D97-AF65-F5344CB8AC3E}">
        <p14:creationId xmlns:p14="http://schemas.microsoft.com/office/powerpoint/2010/main" val="2286992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BCC94A0-D139-4B57-A670-D77E7EBC0A00}" type="datetimeFigureOut">
              <a:rPr kumimoji="1" lang="ja-JP" altLang="en-US" smtClean="0"/>
              <a:t>2026/1/21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BBEBED-0682-486F-9139-C641775E3F65}"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5655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BCC94A0-D139-4B57-A670-D77E7EBC0A00}" type="datetimeFigureOut">
              <a:rPr kumimoji="1" lang="ja-JP" altLang="en-US" smtClean="0"/>
              <a:t>2026/1/21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0BBEBED-0682-486F-9139-C641775E3F65}" type="slidenum">
              <a:rPr kumimoji="1" lang="ja-JP" altLang="en-US" smtClean="0"/>
              <a:t>‹#›</a:t>
            </a:fld>
            <a:endParaRPr kumimoji="1" lang="ja-JP" altLang="en-US"/>
          </a:p>
        </p:txBody>
      </p:sp>
    </p:spTree>
    <p:extLst>
      <p:ext uri="{BB962C8B-B14F-4D97-AF65-F5344CB8AC3E}">
        <p14:creationId xmlns:p14="http://schemas.microsoft.com/office/powerpoint/2010/main" val="3034181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097280" y="2582334"/>
            <a:ext cx="493776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17920" y="2582334"/>
            <a:ext cx="493776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BCC94A0-D139-4B57-A670-D77E7EBC0A00}" type="datetimeFigureOut">
              <a:rPr kumimoji="1" lang="ja-JP" altLang="en-US" smtClean="0"/>
              <a:t>2026/1/21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0BBEBED-0682-486F-9139-C641775E3F65}" type="slidenum">
              <a:rPr kumimoji="1" lang="ja-JP" altLang="en-US" smtClean="0"/>
              <a:t>‹#›</a:t>
            </a:fld>
            <a:endParaRPr kumimoji="1" lang="ja-JP" altLang="en-US"/>
          </a:p>
        </p:txBody>
      </p:sp>
    </p:spTree>
    <p:extLst>
      <p:ext uri="{BB962C8B-B14F-4D97-AF65-F5344CB8AC3E}">
        <p14:creationId xmlns:p14="http://schemas.microsoft.com/office/powerpoint/2010/main" val="3302319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BCC94A0-D139-4B57-A670-D77E7EBC0A00}" type="datetimeFigureOut">
              <a:rPr kumimoji="1" lang="ja-JP" altLang="en-US" smtClean="0"/>
              <a:t>2026/1/21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0BBEBED-0682-486F-9139-C641775E3F65}" type="slidenum">
              <a:rPr kumimoji="1" lang="ja-JP" altLang="en-US" smtClean="0"/>
              <a:t>‹#›</a:t>
            </a:fld>
            <a:endParaRPr kumimoji="1" lang="ja-JP" altLang="en-US"/>
          </a:p>
        </p:txBody>
      </p:sp>
    </p:spTree>
    <p:extLst>
      <p:ext uri="{BB962C8B-B14F-4D97-AF65-F5344CB8AC3E}">
        <p14:creationId xmlns:p14="http://schemas.microsoft.com/office/powerpoint/2010/main" val="2690359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BCC94A0-D139-4B57-A670-D77E7EBC0A00}" type="datetimeFigureOut">
              <a:rPr kumimoji="1" lang="ja-JP" altLang="en-US" smtClean="0"/>
              <a:t>2026/1/21</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E0BBEBED-0682-486F-9139-C641775E3F65}" type="slidenum">
              <a:rPr kumimoji="1" lang="ja-JP" altLang="en-US" smtClean="0"/>
              <a:t>‹#›</a:t>
            </a:fld>
            <a:endParaRPr kumimoji="1" lang="ja-JP" altLang="en-US"/>
          </a:p>
        </p:txBody>
      </p:sp>
    </p:spTree>
    <p:extLst>
      <p:ext uri="{BB962C8B-B14F-4D97-AF65-F5344CB8AC3E}">
        <p14:creationId xmlns:p14="http://schemas.microsoft.com/office/powerpoint/2010/main" val="3997148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BCC94A0-D139-4B57-A670-D77E7EBC0A00}" type="datetimeFigureOut">
              <a:rPr kumimoji="1" lang="ja-JP" altLang="en-US" smtClean="0"/>
              <a:t>2026/1/21</a:t>
            </a:fld>
            <a:endParaRPr kumimoji="1" lang="ja-JP"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0BBEBED-0682-486F-9139-C641775E3F65}" type="slidenum">
              <a:rPr kumimoji="1" lang="ja-JP" altLang="en-US" smtClean="0"/>
              <a:t>‹#›</a:t>
            </a:fld>
            <a:endParaRPr kumimoji="1" lang="ja-JP" altLang="en-US"/>
          </a:p>
        </p:txBody>
      </p:sp>
    </p:spTree>
    <p:extLst>
      <p:ext uri="{BB962C8B-B14F-4D97-AF65-F5344CB8AC3E}">
        <p14:creationId xmlns:p14="http://schemas.microsoft.com/office/powerpoint/2010/main" val="3241426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BCC94A0-D139-4B57-A670-D77E7EBC0A00}" type="datetimeFigureOut">
              <a:rPr kumimoji="1" lang="ja-JP" altLang="en-US" smtClean="0"/>
              <a:t>2026/1/21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0BBEBED-0682-486F-9139-C641775E3F65}" type="slidenum">
              <a:rPr kumimoji="1" lang="ja-JP" altLang="en-US" smtClean="0"/>
              <a:t>‹#›</a:t>
            </a:fld>
            <a:endParaRPr kumimoji="1" lang="ja-JP" altLang="en-US"/>
          </a:p>
        </p:txBody>
      </p:sp>
    </p:spTree>
    <p:extLst>
      <p:ext uri="{BB962C8B-B14F-4D97-AF65-F5344CB8AC3E}">
        <p14:creationId xmlns:p14="http://schemas.microsoft.com/office/powerpoint/2010/main" val="4002829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BCC94A0-D139-4B57-A670-D77E7EBC0A00}" type="datetimeFigureOut">
              <a:rPr kumimoji="1" lang="ja-JP" altLang="en-US" smtClean="0"/>
              <a:t>2026/1/21</a:t>
            </a:fld>
            <a:endParaRPr kumimoji="1" lang="ja-JP"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0BBEBED-0682-486F-9139-C641775E3F65}" type="slidenum">
              <a:rPr kumimoji="1" lang="ja-JP" altLang="en-US" smtClean="0"/>
              <a:t>‹#›</a:t>
            </a:fld>
            <a:endParaRPr kumimoji="1" lang="ja-JP"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8593334"/>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www.gov-online.go.jp/article/201811/entry-7449.html" TargetMode="Externa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influ-news.info/influ/symptoms.html"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B2E1C7-A988-CC90-E42C-52DFD23859E8}"/>
              </a:ext>
            </a:extLst>
          </p:cNvPr>
          <p:cNvSpPr>
            <a:spLocks noGrp="1"/>
          </p:cNvSpPr>
          <p:nvPr>
            <p:ph type="ctrTitle"/>
          </p:nvPr>
        </p:nvSpPr>
        <p:spPr/>
        <p:txBody>
          <a:bodyPr>
            <a:normAutofit/>
          </a:bodyPr>
          <a:lstStyle/>
          <a:p>
            <a:pPr algn="ctr"/>
            <a:r>
              <a:rPr lang="ja-JP" altLang="en-US" sz="6000" dirty="0"/>
              <a:t>冬に流行る感染症</a:t>
            </a:r>
            <a:r>
              <a:rPr lang="en-US" altLang="ja-JP" dirty="0"/>
              <a:t/>
            </a:r>
            <a:br>
              <a:rPr lang="en-US" altLang="ja-JP" dirty="0"/>
            </a:br>
            <a:r>
              <a:rPr lang="ja-JP" altLang="en-US" sz="3600" dirty="0"/>
              <a:t>～インフルエンザ・ノロウィルスについて～</a:t>
            </a:r>
            <a:r>
              <a:rPr lang="en-US" altLang="ja-JP" sz="3600" dirty="0"/>
              <a:t/>
            </a:r>
            <a:br>
              <a:rPr lang="en-US" altLang="ja-JP" sz="3600" dirty="0"/>
            </a:br>
            <a:r>
              <a:rPr lang="en-US" altLang="ja-JP" sz="3600" dirty="0"/>
              <a:t/>
            </a:r>
            <a:br>
              <a:rPr lang="en-US" altLang="ja-JP" sz="3600" dirty="0"/>
            </a:br>
            <a:endParaRPr kumimoji="1" lang="ja-JP" altLang="en-US" sz="3600" dirty="0"/>
          </a:p>
        </p:txBody>
      </p:sp>
      <p:sp>
        <p:nvSpPr>
          <p:cNvPr id="3" name="字幕 2">
            <a:extLst>
              <a:ext uri="{FF2B5EF4-FFF2-40B4-BE49-F238E27FC236}">
                <a16:creationId xmlns:a16="http://schemas.microsoft.com/office/drawing/2014/main" id="{EB482F43-EB76-8D13-D46B-FB062EF8C7E3}"/>
              </a:ext>
            </a:extLst>
          </p:cNvPr>
          <p:cNvSpPr>
            <a:spLocks noGrp="1"/>
          </p:cNvSpPr>
          <p:nvPr>
            <p:ph type="subTitle" idx="1"/>
          </p:nvPr>
        </p:nvSpPr>
        <p:spPr/>
        <p:txBody>
          <a:bodyPr/>
          <a:lstStyle/>
          <a:p>
            <a:pPr algn="r"/>
            <a:r>
              <a:rPr kumimoji="1" lang="ja-JP" altLang="en-US" dirty="0"/>
              <a:t>　　　　　　　　　　　　　　　　　　　　　　　　</a:t>
            </a:r>
            <a:r>
              <a:rPr kumimoji="1" lang="ja-JP" altLang="en-US" sz="3200" dirty="0"/>
              <a:t>外来看護師　　</a:t>
            </a:r>
          </a:p>
        </p:txBody>
      </p:sp>
    </p:spTree>
    <p:extLst>
      <p:ext uri="{BB962C8B-B14F-4D97-AF65-F5344CB8AC3E}">
        <p14:creationId xmlns:p14="http://schemas.microsoft.com/office/powerpoint/2010/main" val="24940535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BF9510-86BB-86B8-954C-06957FB6954E}"/>
              </a:ext>
            </a:extLst>
          </p:cNvPr>
          <p:cNvSpPr>
            <a:spLocks noGrp="1"/>
          </p:cNvSpPr>
          <p:nvPr>
            <p:ph type="title"/>
          </p:nvPr>
        </p:nvSpPr>
        <p:spPr/>
        <p:txBody>
          <a:bodyPr/>
          <a:lstStyle/>
          <a:p>
            <a:r>
              <a:rPr kumimoji="1" lang="ja-JP" altLang="en-US" dirty="0"/>
              <a:t>日頃からの感染予防は？</a:t>
            </a:r>
          </a:p>
        </p:txBody>
      </p:sp>
      <p:sp>
        <p:nvSpPr>
          <p:cNvPr id="3" name="コンテンツ プレースホルダー 2">
            <a:extLst>
              <a:ext uri="{FF2B5EF4-FFF2-40B4-BE49-F238E27FC236}">
                <a16:creationId xmlns:a16="http://schemas.microsoft.com/office/drawing/2014/main" id="{B9D0149E-1326-6A66-577F-E40B3D9F540B}"/>
              </a:ext>
            </a:extLst>
          </p:cNvPr>
          <p:cNvSpPr>
            <a:spLocks noGrp="1"/>
          </p:cNvSpPr>
          <p:nvPr>
            <p:ph idx="1"/>
          </p:nvPr>
        </p:nvSpPr>
        <p:spPr/>
        <p:txBody>
          <a:bodyPr>
            <a:normAutofit/>
          </a:bodyPr>
          <a:lstStyle/>
          <a:p>
            <a:endParaRPr kumimoji="1" lang="en-US" altLang="ja-JP" dirty="0"/>
          </a:p>
          <a:p>
            <a:r>
              <a:rPr kumimoji="1" lang="ja-JP" altLang="en-US" sz="3200" dirty="0"/>
              <a:t>①外出から戻ったら　手洗い　うがい</a:t>
            </a:r>
            <a:endParaRPr kumimoji="1" lang="en-US" altLang="ja-JP" sz="3200" dirty="0"/>
          </a:p>
          <a:p>
            <a:r>
              <a:rPr lang="ja-JP" altLang="en-US" sz="3200" dirty="0"/>
              <a:t>②外出先ではマスクの着用</a:t>
            </a:r>
            <a:endParaRPr lang="en-US" altLang="ja-JP" sz="3200" dirty="0"/>
          </a:p>
          <a:p>
            <a:r>
              <a:rPr kumimoji="1" lang="ja-JP" altLang="en-US" sz="3200" dirty="0"/>
              <a:t>③人混みは避ける</a:t>
            </a:r>
            <a:endParaRPr kumimoji="1" lang="en-US" altLang="ja-JP" sz="3200" dirty="0"/>
          </a:p>
          <a:p>
            <a:r>
              <a:rPr lang="ja-JP" altLang="en-US" sz="3200" dirty="0"/>
              <a:t>④日頃からの健康管理、十分な睡眠、食事など</a:t>
            </a:r>
            <a:endParaRPr lang="en-US" altLang="ja-JP" sz="3200" dirty="0"/>
          </a:p>
          <a:p>
            <a:r>
              <a:rPr kumimoji="1" lang="ja-JP" altLang="en-US" sz="3200" dirty="0"/>
              <a:t>⑤ワクチン接種</a:t>
            </a:r>
          </a:p>
        </p:txBody>
      </p:sp>
      <p:pic>
        <p:nvPicPr>
          <p:cNvPr id="2052" name="Picture 4" descr="うがい・手洗いのイラスト | かわいいフリー素材集 いらすとや">
            <a:extLst>
              <a:ext uri="{FF2B5EF4-FFF2-40B4-BE49-F238E27FC236}">
                <a16:creationId xmlns:a16="http://schemas.microsoft.com/office/drawing/2014/main" id="{6BFF0B97-FD42-64AC-B7B7-50882A4E10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1500" y="412156"/>
            <a:ext cx="3708400" cy="3893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633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676637-2257-343E-6E9A-176CC34F1FE0}"/>
              </a:ext>
            </a:extLst>
          </p:cNvPr>
          <p:cNvSpPr>
            <a:spLocks noGrp="1"/>
          </p:cNvSpPr>
          <p:nvPr>
            <p:ph type="title"/>
          </p:nvPr>
        </p:nvSpPr>
        <p:spPr/>
        <p:txBody>
          <a:bodyPr/>
          <a:lstStyle/>
          <a:p>
            <a:r>
              <a:rPr lang="ja-JP" altLang="en-US" dirty="0"/>
              <a:t>感染性胃腸炎</a:t>
            </a:r>
            <a:r>
              <a:rPr kumimoji="1" lang="ja-JP" altLang="en-US" dirty="0"/>
              <a:t>について</a:t>
            </a:r>
          </a:p>
        </p:txBody>
      </p:sp>
      <p:sp>
        <p:nvSpPr>
          <p:cNvPr id="3" name="コンテンツ プレースホルダー 2">
            <a:extLst>
              <a:ext uri="{FF2B5EF4-FFF2-40B4-BE49-F238E27FC236}">
                <a16:creationId xmlns:a16="http://schemas.microsoft.com/office/drawing/2014/main" id="{C0E3812F-63B0-CB4A-7459-72DB6D145DEB}"/>
              </a:ext>
            </a:extLst>
          </p:cNvPr>
          <p:cNvSpPr>
            <a:spLocks noGrp="1"/>
          </p:cNvSpPr>
          <p:nvPr>
            <p:ph idx="1"/>
          </p:nvPr>
        </p:nvSpPr>
        <p:spPr/>
        <p:txBody>
          <a:bodyPr>
            <a:normAutofit/>
          </a:bodyPr>
          <a:lstStyle/>
          <a:p>
            <a:r>
              <a:rPr kumimoji="1" lang="ja-JP" altLang="en-US" sz="3600" dirty="0"/>
              <a:t>・</a:t>
            </a:r>
            <a:r>
              <a:rPr lang="ja-JP" altLang="en-US" sz="3600" dirty="0"/>
              <a:t>ノロ</a:t>
            </a:r>
            <a:r>
              <a:rPr kumimoji="1" lang="ja-JP" altLang="en-US" sz="3600" dirty="0"/>
              <a:t>ウィルスなどによって引き起こされる感染症</a:t>
            </a:r>
            <a:endParaRPr kumimoji="1" lang="en-US" altLang="ja-JP" sz="3600" dirty="0"/>
          </a:p>
          <a:p>
            <a:r>
              <a:rPr lang="ja-JP" altLang="en-US" sz="3600" dirty="0"/>
              <a:t>・ノロウィルスは流行期は</a:t>
            </a:r>
            <a:r>
              <a:rPr lang="en-US" altLang="ja-JP" sz="3600" dirty="0"/>
              <a:t>12</a:t>
            </a:r>
            <a:r>
              <a:rPr lang="ja-JP" altLang="en-US" sz="3600" dirty="0"/>
              <a:t>～</a:t>
            </a:r>
            <a:r>
              <a:rPr lang="en-US" altLang="ja-JP" sz="3600" dirty="0"/>
              <a:t>3</a:t>
            </a:r>
            <a:r>
              <a:rPr lang="ja-JP" altLang="en-US" sz="3600" dirty="0"/>
              <a:t>月がピーク</a:t>
            </a:r>
            <a:endParaRPr lang="en-US" altLang="ja-JP" sz="3600" dirty="0"/>
          </a:p>
          <a:p>
            <a:r>
              <a:rPr lang="ja-JP" altLang="en-US" sz="3600" dirty="0"/>
              <a:t>・ノロウィルスは非常に強い感染力を持っている</a:t>
            </a:r>
            <a:endParaRPr kumimoji="1" lang="ja-JP" altLang="en-US" sz="3600" dirty="0"/>
          </a:p>
        </p:txBody>
      </p:sp>
    </p:spTree>
    <p:extLst>
      <p:ext uri="{BB962C8B-B14F-4D97-AF65-F5344CB8AC3E}">
        <p14:creationId xmlns:p14="http://schemas.microsoft.com/office/powerpoint/2010/main" val="1319826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682568-4ABE-85B5-7B66-736AAAF021C0}"/>
              </a:ext>
            </a:extLst>
          </p:cNvPr>
          <p:cNvSpPr>
            <a:spLocks noGrp="1"/>
          </p:cNvSpPr>
          <p:nvPr>
            <p:ph type="title"/>
          </p:nvPr>
        </p:nvSpPr>
        <p:spPr/>
        <p:txBody>
          <a:bodyPr/>
          <a:lstStyle/>
          <a:p>
            <a:r>
              <a:rPr kumimoji="1" lang="ja-JP" altLang="en-US" dirty="0"/>
              <a:t>感染経路　　　　　　　　　　　</a:t>
            </a:r>
          </a:p>
        </p:txBody>
      </p:sp>
      <p:sp>
        <p:nvSpPr>
          <p:cNvPr id="3" name="コンテンツ プレースホルダー 2">
            <a:extLst>
              <a:ext uri="{FF2B5EF4-FFF2-40B4-BE49-F238E27FC236}">
                <a16:creationId xmlns:a16="http://schemas.microsoft.com/office/drawing/2014/main" id="{2ED3D9B8-665B-43E9-AE26-851FEA042341}"/>
              </a:ext>
            </a:extLst>
          </p:cNvPr>
          <p:cNvSpPr>
            <a:spLocks noGrp="1"/>
          </p:cNvSpPr>
          <p:nvPr>
            <p:ph idx="1"/>
          </p:nvPr>
        </p:nvSpPr>
        <p:spPr/>
        <p:txBody>
          <a:bodyPr>
            <a:noAutofit/>
          </a:bodyPr>
          <a:lstStyle/>
          <a:p>
            <a:endParaRPr kumimoji="1" lang="en-US" altLang="ja-JP" sz="3200" dirty="0"/>
          </a:p>
          <a:p>
            <a:r>
              <a:rPr lang="ja-JP" altLang="en-US" sz="3200" dirty="0"/>
              <a:t>　</a:t>
            </a:r>
            <a:r>
              <a:rPr kumimoji="1" lang="ja-JP" altLang="en-US" sz="3200" dirty="0"/>
              <a:t>①経口感染</a:t>
            </a:r>
            <a:endParaRPr kumimoji="1" lang="en-US" altLang="ja-JP" sz="3200" dirty="0"/>
          </a:p>
          <a:p>
            <a:r>
              <a:rPr lang="ja-JP" altLang="en-US" sz="3200" dirty="0"/>
              <a:t>　②接触感染</a:t>
            </a:r>
            <a:endParaRPr lang="en-US" altLang="ja-JP" sz="3200" dirty="0"/>
          </a:p>
          <a:p>
            <a:r>
              <a:rPr kumimoji="1" lang="ja-JP" altLang="en-US" sz="3200" dirty="0"/>
              <a:t>　</a:t>
            </a:r>
            <a:r>
              <a:rPr lang="ja-JP" altLang="en-US" sz="3000" dirty="0"/>
              <a:t>　</a:t>
            </a:r>
            <a:endParaRPr kumimoji="1" lang="en-US" altLang="ja-JP" sz="3000" dirty="0"/>
          </a:p>
        </p:txBody>
      </p:sp>
      <p:pic>
        <p:nvPicPr>
          <p:cNvPr id="4" name="図 3">
            <a:extLst>
              <a:ext uri="{FF2B5EF4-FFF2-40B4-BE49-F238E27FC236}">
                <a16:creationId xmlns:a16="http://schemas.microsoft.com/office/drawing/2014/main" id="{39D83797-BDE4-CFC9-4D1B-E7B0599A8E14}"/>
              </a:ext>
            </a:extLst>
          </p:cNvPr>
          <p:cNvPicPr>
            <a:picLocks noChangeAspect="1"/>
          </p:cNvPicPr>
          <p:nvPr/>
        </p:nvPicPr>
        <p:blipFill>
          <a:blip r:embed="rId3"/>
          <a:stretch>
            <a:fillRect/>
          </a:stretch>
        </p:blipFill>
        <p:spPr>
          <a:xfrm>
            <a:off x="14406245" y="3737350"/>
            <a:ext cx="1896110" cy="1915262"/>
          </a:xfrm>
          <a:prstGeom prst="rect">
            <a:avLst/>
          </a:prstGeom>
        </p:spPr>
      </p:pic>
      <p:pic>
        <p:nvPicPr>
          <p:cNvPr id="5" name="図 4">
            <a:extLst>
              <a:ext uri="{FF2B5EF4-FFF2-40B4-BE49-F238E27FC236}">
                <a16:creationId xmlns:a16="http://schemas.microsoft.com/office/drawing/2014/main" id="{44E3DD4B-A30E-0FA2-D388-A13B48271942}"/>
              </a:ext>
            </a:extLst>
          </p:cNvPr>
          <p:cNvPicPr>
            <a:picLocks noChangeAspect="1"/>
          </p:cNvPicPr>
          <p:nvPr/>
        </p:nvPicPr>
        <p:blipFill>
          <a:blip r:embed="rId4"/>
          <a:stretch>
            <a:fillRect/>
          </a:stretch>
        </p:blipFill>
        <p:spPr>
          <a:xfrm>
            <a:off x="5003800" y="207464"/>
            <a:ext cx="6637362" cy="5902268"/>
          </a:xfrm>
          <a:prstGeom prst="rect">
            <a:avLst/>
          </a:prstGeom>
        </p:spPr>
      </p:pic>
      <p:sp>
        <p:nvSpPr>
          <p:cNvPr id="7" name="テキスト ボックス 6">
            <a:extLst>
              <a:ext uri="{FF2B5EF4-FFF2-40B4-BE49-F238E27FC236}">
                <a16:creationId xmlns:a16="http://schemas.microsoft.com/office/drawing/2014/main" id="{EC2BB2EE-96AD-397B-23FB-EC9217291F3C}"/>
              </a:ext>
            </a:extLst>
          </p:cNvPr>
          <p:cNvSpPr txBox="1"/>
          <p:nvPr/>
        </p:nvSpPr>
        <p:spPr>
          <a:xfrm>
            <a:off x="5791200" y="6334780"/>
            <a:ext cx="6146800" cy="523220"/>
          </a:xfrm>
          <a:prstGeom prst="rect">
            <a:avLst/>
          </a:prstGeom>
          <a:noFill/>
        </p:spPr>
        <p:txBody>
          <a:bodyPr wrap="square" rtlCol="0">
            <a:spAutoFit/>
          </a:bodyPr>
          <a:lstStyle/>
          <a:p>
            <a:r>
              <a:rPr lang="ja-JP" altLang="en-US" sz="1400" dirty="0">
                <a:hlinkClick r:id="rId5">
                  <a:extLst>
                    <a:ext uri="{A12FA001-AC4F-418D-AE19-62706E023703}">
                      <ahyp:hlinkClr xmlns="" xmlns:ahyp="http://schemas.microsoft.com/office/drawing/2018/hyperlinkcolor" val="tx"/>
                    </a:ext>
                  </a:extLst>
                </a:hlinkClick>
              </a:rPr>
              <a:t>引用：ノロウイルスに要注意！感染経路と予防方法は？ </a:t>
            </a:r>
            <a:r>
              <a:rPr lang="en-US" altLang="ja-JP" sz="1400" dirty="0">
                <a:hlinkClick r:id="rId5">
                  <a:extLst>
                    <a:ext uri="{A12FA001-AC4F-418D-AE19-62706E023703}">
                      <ahyp:hlinkClr xmlns="" xmlns:ahyp="http://schemas.microsoft.com/office/drawing/2018/hyperlinkcolor" val="tx"/>
                    </a:ext>
                  </a:extLst>
                </a:hlinkClick>
              </a:rPr>
              <a:t>| </a:t>
            </a:r>
            <a:r>
              <a:rPr lang="ja-JP" altLang="en-US" sz="1400" dirty="0">
                <a:hlinkClick r:id="rId5">
                  <a:extLst>
                    <a:ext uri="{A12FA001-AC4F-418D-AE19-62706E023703}">
                      <ahyp:hlinkClr xmlns="" xmlns:ahyp="http://schemas.microsoft.com/office/drawing/2018/hyperlinkcolor" val="tx"/>
                    </a:ext>
                  </a:extLst>
                </a:hlinkClick>
              </a:rPr>
              <a:t>政府広報オンライン</a:t>
            </a:r>
            <a:r>
              <a:rPr lang="ja-JP" altLang="en-US" sz="1400" dirty="0"/>
              <a:t>　</a:t>
            </a:r>
            <a:r>
              <a:rPr lang="en-US" altLang="ja-JP" sz="1400" dirty="0"/>
              <a:t>https://www.govonline.go.jp/article/201811/entry-7449.html</a:t>
            </a:r>
            <a:endParaRPr kumimoji="1" lang="ja-JP" altLang="en-US" sz="1400" dirty="0"/>
          </a:p>
        </p:txBody>
      </p:sp>
    </p:spTree>
    <p:extLst>
      <p:ext uri="{BB962C8B-B14F-4D97-AF65-F5344CB8AC3E}">
        <p14:creationId xmlns:p14="http://schemas.microsoft.com/office/powerpoint/2010/main" val="2969956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528C40-07DF-39AD-0E15-20B58E43DC03}"/>
              </a:ext>
            </a:extLst>
          </p:cNvPr>
          <p:cNvSpPr>
            <a:spLocks noGrp="1"/>
          </p:cNvSpPr>
          <p:nvPr>
            <p:ph type="title"/>
          </p:nvPr>
        </p:nvSpPr>
        <p:spPr/>
        <p:txBody>
          <a:bodyPr/>
          <a:lstStyle/>
          <a:p>
            <a:r>
              <a:rPr kumimoji="1" lang="ja-JP" altLang="en-US" dirty="0"/>
              <a:t>ノロウィルスの症状</a:t>
            </a:r>
          </a:p>
        </p:txBody>
      </p:sp>
      <p:sp>
        <p:nvSpPr>
          <p:cNvPr id="3" name="コンテンツ プレースホルダー 2">
            <a:extLst>
              <a:ext uri="{FF2B5EF4-FFF2-40B4-BE49-F238E27FC236}">
                <a16:creationId xmlns:a16="http://schemas.microsoft.com/office/drawing/2014/main" id="{72354BC4-ACB3-CD4E-2028-0C27B5ECDC48}"/>
              </a:ext>
            </a:extLst>
          </p:cNvPr>
          <p:cNvSpPr>
            <a:spLocks noGrp="1"/>
          </p:cNvSpPr>
          <p:nvPr>
            <p:ph idx="1"/>
          </p:nvPr>
        </p:nvSpPr>
        <p:spPr/>
        <p:txBody>
          <a:bodyPr>
            <a:normAutofit/>
          </a:bodyPr>
          <a:lstStyle/>
          <a:p>
            <a:endParaRPr kumimoji="1" lang="en-US" altLang="ja-JP" sz="3200" dirty="0"/>
          </a:p>
          <a:p>
            <a:r>
              <a:rPr kumimoji="1" lang="ja-JP" altLang="en-US" sz="3200" dirty="0"/>
              <a:t>①突然の強い</a:t>
            </a:r>
            <a:r>
              <a:rPr lang="ja-JP" altLang="en-US" sz="3200" dirty="0"/>
              <a:t>吐き気</a:t>
            </a:r>
            <a:endParaRPr lang="en-US" altLang="ja-JP" sz="3200" dirty="0"/>
          </a:p>
          <a:p>
            <a:r>
              <a:rPr lang="ja-JP" altLang="en-US" sz="3200" dirty="0"/>
              <a:t>②嘔吐</a:t>
            </a:r>
            <a:endParaRPr lang="en-US" altLang="ja-JP" sz="3200" dirty="0"/>
          </a:p>
          <a:p>
            <a:r>
              <a:rPr lang="ja-JP" altLang="en-US" sz="3200" dirty="0"/>
              <a:t>③下痢</a:t>
            </a:r>
            <a:endParaRPr lang="en-US" altLang="ja-JP" sz="3200" dirty="0"/>
          </a:p>
          <a:p>
            <a:r>
              <a:rPr lang="ja-JP" altLang="en-US" sz="3200" dirty="0"/>
              <a:t>④腹痛</a:t>
            </a:r>
            <a:endParaRPr lang="en-US" altLang="ja-JP" sz="3200" dirty="0"/>
          </a:p>
          <a:p>
            <a:r>
              <a:rPr lang="ja-JP" altLang="en-US" sz="3200" dirty="0"/>
              <a:t>⑤</a:t>
            </a:r>
            <a:r>
              <a:rPr lang="en-US" altLang="ja-JP" sz="3200" dirty="0"/>
              <a:t>37℃</a:t>
            </a:r>
            <a:r>
              <a:rPr lang="ja-JP" altLang="en-US" sz="3200" dirty="0"/>
              <a:t>から</a:t>
            </a:r>
            <a:r>
              <a:rPr lang="en-US" altLang="ja-JP" sz="3200" dirty="0"/>
              <a:t>38℃</a:t>
            </a:r>
            <a:r>
              <a:rPr lang="ja-JP" altLang="en-US" sz="3200" dirty="0"/>
              <a:t>の発熱</a:t>
            </a:r>
            <a:endParaRPr kumimoji="1" lang="ja-JP" altLang="en-US" sz="3200" dirty="0"/>
          </a:p>
        </p:txBody>
      </p:sp>
      <p:pic>
        <p:nvPicPr>
          <p:cNvPr id="4" name="図 3">
            <a:extLst>
              <a:ext uri="{FF2B5EF4-FFF2-40B4-BE49-F238E27FC236}">
                <a16:creationId xmlns:a16="http://schemas.microsoft.com/office/drawing/2014/main" id="{831D1DF9-DADC-B242-B853-FC9F6AF0CD8F}"/>
              </a:ext>
            </a:extLst>
          </p:cNvPr>
          <p:cNvPicPr>
            <a:picLocks noChangeAspect="1"/>
          </p:cNvPicPr>
          <p:nvPr/>
        </p:nvPicPr>
        <p:blipFill>
          <a:blip r:embed="rId3"/>
          <a:stretch>
            <a:fillRect/>
          </a:stretch>
        </p:blipFill>
        <p:spPr>
          <a:xfrm>
            <a:off x="5322887" y="2359738"/>
            <a:ext cx="3211513" cy="2410407"/>
          </a:xfrm>
          <a:prstGeom prst="rect">
            <a:avLst/>
          </a:prstGeom>
        </p:spPr>
      </p:pic>
      <p:pic>
        <p:nvPicPr>
          <p:cNvPr id="5" name="図 4">
            <a:extLst>
              <a:ext uri="{FF2B5EF4-FFF2-40B4-BE49-F238E27FC236}">
                <a16:creationId xmlns:a16="http://schemas.microsoft.com/office/drawing/2014/main" id="{80B16A00-E3BD-8C31-86E1-BCBC181D72D6}"/>
              </a:ext>
            </a:extLst>
          </p:cNvPr>
          <p:cNvPicPr>
            <a:picLocks noChangeAspect="1"/>
          </p:cNvPicPr>
          <p:nvPr/>
        </p:nvPicPr>
        <p:blipFill>
          <a:blip r:embed="rId4"/>
          <a:stretch>
            <a:fillRect/>
          </a:stretch>
        </p:blipFill>
        <p:spPr>
          <a:xfrm>
            <a:off x="8534400" y="1905000"/>
            <a:ext cx="3048000" cy="3048000"/>
          </a:xfrm>
          <a:prstGeom prst="rect">
            <a:avLst/>
          </a:prstGeom>
        </p:spPr>
      </p:pic>
    </p:spTree>
    <p:extLst>
      <p:ext uri="{BB962C8B-B14F-4D97-AF65-F5344CB8AC3E}">
        <p14:creationId xmlns:p14="http://schemas.microsoft.com/office/powerpoint/2010/main" val="3995870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3A243D-9A9F-3FB6-9FA8-3B3259ACE7E1}"/>
              </a:ext>
            </a:extLst>
          </p:cNvPr>
          <p:cNvSpPr>
            <a:spLocks noGrp="1"/>
          </p:cNvSpPr>
          <p:nvPr>
            <p:ph type="title"/>
          </p:nvPr>
        </p:nvSpPr>
        <p:spPr/>
        <p:txBody>
          <a:bodyPr/>
          <a:lstStyle/>
          <a:p>
            <a:r>
              <a:rPr kumimoji="1" lang="ja-JP" altLang="en-US" dirty="0"/>
              <a:t>ノロウィルスの潜伏期間・感染期間</a:t>
            </a:r>
          </a:p>
        </p:txBody>
      </p:sp>
      <p:sp>
        <p:nvSpPr>
          <p:cNvPr id="3" name="コンテンツ プレースホルダー 2">
            <a:extLst>
              <a:ext uri="{FF2B5EF4-FFF2-40B4-BE49-F238E27FC236}">
                <a16:creationId xmlns:a16="http://schemas.microsoft.com/office/drawing/2014/main" id="{87849D7D-76D1-9A5D-E94E-EA4946AA0935}"/>
              </a:ext>
            </a:extLst>
          </p:cNvPr>
          <p:cNvSpPr>
            <a:spLocks noGrp="1"/>
          </p:cNvSpPr>
          <p:nvPr>
            <p:ph idx="1"/>
          </p:nvPr>
        </p:nvSpPr>
        <p:spPr/>
        <p:txBody>
          <a:bodyPr>
            <a:normAutofit/>
          </a:bodyPr>
          <a:lstStyle/>
          <a:p>
            <a:endParaRPr kumimoji="1" lang="en-US" altLang="ja-JP" sz="3200" dirty="0"/>
          </a:p>
          <a:p>
            <a:endParaRPr lang="en-US" altLang="ja-JP" sz="3200" dirty="0"/>
          </a:p>
          <a:p>
            <a:r>
              <a:rPr kumimoji="1" lang="ja-JP" altLang="en-US" sz="3200" dirty="0"/>
              <a:t>潜伏期間：</a:t>
            </a:r>
            <a:r>
              <a:rPr kumimoji="1" lang="en-US" altLang="ja-JP" sz="3200" dirty="0"/>
              <a:t>1</a:t>
            </a:r>
            <a:r>
              <a:rPr kumimoji="1" lang="ja-JP" altLang="en-US" sz="3200" dirty="0"/>
              <a:t>～</a:t>
            </a:r>
            <a:r>
              <a:rPr kumimoji="1" lang="en-US" altLang="ja-JP" sz="3200" dirty="0"/>
              <a:t>2</a:t>
            </a:r>
            <a:r>
              <a:rPr kumimoji="1" lang="ja-JP" altLang="en-US" sz="3200" dirty="0"/>
              <a:t>日間</a:t>
            </a:r>
            <a:endParaRPr kumimoji="1" lang="en-US" altLang="ja-JP" sz="3200" dirty="0"/>
          </a:p>
          <a:p>
            <a:r>
              <a:rPr kumimoji="1" lang="ja-JP" altLang="en-US" sz="3200" dirty="0"/>
              <a:t>感染期間：症状出現時から、</a:t>
            </a:r>
            <a:r>
              <a:rPr kumimoji="1" lang="en-US" altLang="ja-JP" sz="3200" dirty="0"/>
              <a:t>7</a:t>
            </a:r>
            <a:r>
              <a:rPr kumimoji="1" lang="ja-JP" altLang="en-US" sz="3200" dirty="0"/>
              <a:t>日間</a:t>
            </a:r>
            <a:endParaRPr kumimoji="1" lang="en-US" altLang="ja-JP" sz="3200" dirty="0"/>
          </a:p>
          <a:p>
            <a:r>
              <a:rPr lang="ja-JP" altLang="en-US" sz="3200" dirty="0"/>
              <a:t>　　　　　　　長い時は</a:t>
            </a:r>
            <a:r>
              <a:rPr lang="en-US" altLang="ja-JP" sz="3200" dirty="0"/>
              <a:t>1</a:t>
            </a:r>
            <a:r>
              <a:rPr lang="ja-JP" altLang="en-US" sz="3200" dirty="0"/>
              <a:t>か月</a:t>
            </a:r>
            <a:endParaRPr kumimoji="1" lang="ja-JP" altLang="en-US" sz="3200" dirty="0"/>
          </a:p>
        </p:txBody>
      </p:sp>
    </p:spTree>
    <p:extLst>
      <p:ext uri="{BB962C8B-B14F-4D97-AF65-F5344CB8AC3E}">
        <p14:creationId xmlns:p14="http://schemas.microsoft.com/office/powerpoint/2010/main" val="1780699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CAA277-60EE-E4ED-FF66-B57518829C7A}"/>
              </a:ext>
            </a:extLst>
          </p:cNvPr>
          <p:cNvSpPr>
            <a:spLocks noGrp="1"/>
          </p:cNvSpPr>
          <p:nvPr>
            <p:ph type="title"/>
          </p:nvPr>
        </p:nvSpPr>
        <p:spPr/>
        <p:txBody>
          <a:bodyPr/>
          <a:lstStyle/>
          <a:p>
            <a:r>
              <a:rPr kumimoji="1" lang="ja-JP" altLang="en-US" dirty="0"/>
              <a:t>ノロウィルス</a:t>
            </a:r>
            <a:r>
              <a:rPr lang="ja-JP" altLang="en-US" dirty="0"/>
              <a:t>にかか</a:t>
            </a:r>
            <a:r>
              <a:rPr kumimoji="1" lang="ja-JP" altLang="en-US" dirty="0"/>
              <a:t>ってしまったら</a:t>
            </a:r>
          </a:p>
        </p:txBody>
      </p:sp>
      <p:sp>
        <p:nvSpPr>
          <p:cNvPr id="3" name="コンテンツ プレースホルダー 2">
            <a:extLst>
              <a:ext uri="{FF2B5EF4-FFF2-40B4-BE49-F238E27FC236}">
                <a16:creationId xmlns:a16="http://schemas.microsoft.com/office/drawing/2014/main" id="{1936B2FD-B55D-5A86-4A55-1E8D98EEC804}"/>
              </a:ext>
            </a:extLst>
          </p:cNvPr>
          <p:cNvSpPr>
            <a:spLocks noGrp="1"/>
          </p:cNvSpPr>
          <p:nvPr>
            <p:ph idx="1"/>
          </p:nvPr>
        </p:nvSpPr>
        <p:spPr/>
        <p:txBody>
          <a:bodyPr>
            <a:normAutofit fontScale="92500" lnSpcReduction="20000"/>
          </a:bodyPr>
          <a:lstStyle/>
          <a:p>
            <a:pPr marL="0" indent="0">
              <a:buNone/>
            </a:pPr>
            <a:endParaRPr kumimoji="1" lang="en-US" altLang="ja-JP" dirty="0"/>
          </a:p>
          <a:p>
            <a:r>
              <a:rPr kumimoji="1" lang="ja-JP" altLang="en-US" sz="3200" dirty="0"/>
              <a:t>①</a:t>
            </a:r>
            <a:r>
              <a:rPr lang="ja-JP" altLang="en-US" sz="3200" dirty="0"/>
              <a:t>こまめな</a:t>
            </a:r>
            <a:r>
              <a:rPr kumimoji="1" lang="ja-JP" altLang="en-US" sz="3200" dirty="0"/>
              <a:t>水分補給</a:t>
            </a:r>
            <a:endParaRPr kumimoji="1" lang="en-US" altLang="ja-JP" sz="3200" dirty="0"/>
          </a:p>
          <a:p>
            <a:r>
              <a:rPr lang="ja-JP" altLang="en-US" sz="3200" dirty="0"/>
              <a:t>②消化の良い食事</a:t>
            </a:r>
            <a:endParaRPr lang="en-US" altLang="ja-JP" sz="3200" dirty="0"/>
          </a:p>
          <a:p>
            <a:r>
              <a:rPr kumimoji="1" lang="ja-JP" altLang="en-US" sz="3200" dirty="0"/>
              <a:t>③医療機関の受診</a:t>
            </a:r>
            <a:endParaRPr kumimoji="1" lang="en-US" altLang="ja-JP" sz="3200" dirty="0"/>
          </a:p>
          <a:p>
            <a:r>
              <a:rPr lang="ja-JP" altLang="en-US" sz="3200" dirty="0"/>
              <a:t>④下痢止めは内服しない</a:t>
            </a:r>
            <a:endParaRPr kumimoji="1" lang="en-US" altLang="ja-JP" sz="3200" dirty="0"/>
          </a:p>
          <a:p>
            <a:r>
              <a:rPr lang="ja-JP" altLang="en-US" sz="3200" dirty="0"/>
              <a:t>⑤嘔吐物は周りに感染を拡げてしまうため、</a:t>
            </a:r>
            <a:endParaRPr lang="en-US" altLang="ja-JP" sz="3200" dirty="0"/>
          </a:p>
          <a:p>
            <a:r>
              <a:rPr lang="ja-JP" altLang="en-US" sz="3200" dirty="0"/>
              <a:t>できるだけトイレまたはビニール袋を使用する。</a:t>
            </a:r>
            <a:endParaRPr lang="en-US" altLang="ja-JP" sz="3200" dirty="0"/>
          </a:p>
          <a:p>
            <a:r>
              <a:rPr lang="ja-JP" altLang="en-US" sz="3200" dirty="0"/>
              <a:t>⑥</a:t>
            </a:r>
            <a:r>
              <a:rPr kumimoji="1" lang="ja-JP" altLang="en-US" sz="3200" dirty="0"/>
              <a:t>お風呂はシャワー</a:t>
            </a:r>
            <a:r>
              <a:rPr lang="ja-JP" altLang="en-US" sz="3200" dirty="0"/>
              <a:t>浴で済ます。湯舟につからない</a:t>
            </a:r>
            <a:endParaRPr kumimoji="1" lang="ja-JP" altLang="en-US" sz="3200" dirty="0"/>
          </a:p>
        </p:txBody>
      </p:sp>
    </p:spTree>
    <p:extLst>
      <p:ext uri="{BB962C8B-B14F-4D97-AF65-F5344CB8AC3E}">
        <p14:creationId xmlns:p14="http://schemas.microsoft.com/office/powerpoint/2010/main" val="1167048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A68E01-3503-69B6-9316-20FC0B535CF0}"/>
              </a:ext>
            </a:extLst>
          </p:cNvPr>
          <p:cNvSpPr>
            <a:spLocks noGrp="1"/>
          </p:cNvSpPr>
          <p:nvPr>
            <p:ph type="title"/>
          </p:nvPr>
        </p:nvSpPr>
        <p:spPr/>
        <p:txBody>
          <a:bodyPr/>
          <a:lstStyle/>
          <a:p>
            <a:r>
              <a:rPr kumimoji="1" lang="ja-JP" altLang="en-US" dirty="0"/>
              <a:t>家族はどうしたら良い？</a:t>
            </a:r>
          </a:p>
        </p:txBody>
      </p:sp>
      <p:sp>
        <p:nvSpPr>
          <p:cNvPr id="3" name="コンテンツ プレースホルダー 2">
            <a:extLst>
              <a:ext uri="{FF2B5EF4-FFF2-40B4-BE49-F238E27FC236}">
                <a16:creationId xmlns:a16="http://schemas.microsoft.com/office/drawing/2014/main" id="{EBE8AEB5-C020-627A-2D1F-88939612DB68}"/>
              </a:ext>
            </a:extLst>
          </p:cNvPr>
          <p:cNvSpPr>
            <a:spLocks noGrp="1"/>
          </p:cNvSpPr>
          <p:nvPr>
            <p:ph idx="1"/>
          </p:nvPr>
        </p:nvSpPr>
        <p:spPr/>
        <p:txBody>
          <a:bodyPr>
            <a:normAutofit fontScale="92500" lnSpcReduction="10000"/>
          </a:bodyPr>
          <a:lstStyle/>
          <a:p>
            <a:r>
              <a:rPr lang="ja-JP" altLang="en-US" sz="3200" dirty="0"/>
              <a:t>①トイレの便座、ドアノブなどの</a:t>
            </a:r>
            <a:r>
              <a:rPr kumimoji="1" lang="ja-JP" altLang="en-US" sz="3200" dirty="0"/>
              <a:t>共用部分の消毒</a:t>
            </a:r>
            <a:endParaRPr lang="en-US" altLang="ja-JP" sz="3200" dirty="0"/>
          </a:p>
          <a:p>
            <a:r>
              <a:rPr kumimoji="1" lang="ja-JP" altLang="en-US" sz="3200" dirty="0"/>
              <a:t>　→消毒後は流水と石鹸での手洗い</a:t>
            </a:r>
            <a:endParaRPr kumimoji="1" lang="en-US" altLang="ja-JP" sz="3200" dirty="0"/>
          </a:p>
          <a:p>
            <a:r>
              <a:rPr lang="ja-JP" altLang="en-US" sz="3200" dirty="0"/>
              <a:t>②大皿で一緒のものを食べない</a:t>
            </a:r>
            <a:endParaRPr lang="en-US" altLang="ja-JP" sz="3200" dirty="0"/>
          </a:p>
          <a:p>
            <a:r>
              <a:rPr lang="ja-JP" altLang="en-US" sz="3200" dirty="0"/>
              <a:t>③感染している家族と一緒のタオルを使用しない　</a:t>
            </a:r>
            <a:endParaRPr lang="en-US" altLang="ja-JP" sz="3200" dirty="0"/>
          </a:p>
          <a:p>
            <a:r>
              <a:rPr lang="ja-JP" altLang="en-US" sz="3200" dirty="0"/>
              <a:t>④吐いた物</a:t>
            </a:r>
            <a:r>
              <a:rPr kumimoji="1" lang="ja-JP" altLang="en-US" sz="3200" dirty="0"/>
              <a:t>を正しく処理　消毒する</a:t>
            </a:r>
            <a:endParaRPr kumimoji="1" lang="en-US" altLang="ja-JP" sz="3200" dirty="0"/>
          </a:p>
          <a:p>
            <a:r>
              <a:rPr lang="ja-JP" altLang="en-US" sz="3200" dirty="0"/>
              <a:t>　</a:t>
            </a:r>
            <a:r>
              <a:rPr lang="ja-JP" altLang="en-US" sz="3200" dirty="0">
                <a:solidFill>
                  <a:srgbClr val="FF0000"/>
                </a:solidFill>
              </a:rPr>
              <a:t>注</a:t>
            </a:r>
            <a:r>
              <a:rPr lang="ja-JP" altLang="en-US" sz="3200" dirty="0"/>
              <a:t>：消毒薬は次亜塩素酸ナトリウムを使用</a:t>
            </a:r>
            <a:endParaRPr lang="en-US" altLang="ja-JP" sz="3200" dirty="0"/>
          </a:p>
          <a:p>
            <a:r>
              <a:rPr kumimoji="1" lang="ja-JP" altLang="en-US" sz="3200" dirty="0"/>
              <a:t>　　　ノロウィルスにはアルコール消毒は効果なし</a:t>
            </a:r>
          </a:p>
        </p:txBody>
      </p:sp>
      <p:sp>
        <p:nvSpPr>
          <p:cNvPr id="4" name="正方形/長方形 3">
            <a:extLst>
              <a:ext uri="{FF2B5EF4-FFF2-40B4-BE49-F238E27FC236}">
                <a16:creationId xmlns:a16="http://schemas.microsoft.com/office/drawing/2014/main" id="{DF04E2EC-752A-F5C8-C4B1-BC40807C40BC}"/>
              </a:ext>
            </a:extLst>
          </p:cNvPr>
          <p:cNvSpPr/>
          <p:nvPr/>
        </p:nvSpPr>
        <p:spPr>
          <a:xfrm>
            <a:off x="1398954" y="4459654"/>
            <a:ext cx="8826500" cy="111760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39064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292FEC-F3AA-624B-7BAC-7C68316F3738}"/>
              </a:ext>
            </a:extLst>
          </p:cNvPr>
          <p:cNvSpPr>
            <a:spLocks noGrp="1"/>
          </p:cNvSpPr>
          <p:nvPr>
            <p:ph type="title"/>
          </p:nvPr>
        </p:nvSpPr>
        <p:spPr>
          <a:xfrm>
            <a:off x="1097280" y="286603"/>
            <a:ext cx="10058400" cy="1559131"/>
          </a:xfrm>
        </p:spPr>
        <p:txBody>
          <a:bodyPr/>
          <a:lstStyle/>
          <a:p>
            <a:r>
              <a:rPr lang="ja-JP" altLang="en-US" dirty="0"/>
              <a:t>次亜塩素酸ナトリウム消毒液の作り方</a:t>
            </a:r>
            <a:r>
              <a:rPr lang="en-US" altLang="ja-JP" dirty="0"/>
              <a:t/>
            </a:r>
            <a:br>
              <a:rPr lang="en-US" altLang="ja-JP" dirty="0"/>
            </a:br>
            <a:r>
              <a:rPr lang="ja-JP" altLang="en-US" dirty="0"/>
              <a:t>　　　　　　　　　　　　　</a:t>
            </a:r>
            <a:r>
              <a:rPr lang="ja-JP" altLang="en-US" sz="3200" dirty="0"/>
              <a:t>（原液の濃度が</a:t>
            </a:r>
            <a:r>
              <a:rPr lang="en-US" altLang="ja-JP" sz="3200" dirty="0"/>
              <a:t>5</a:t>
            </a:r>
            <a:r>
              <a:rPr lang="ja-JP" altLang="en-US" sz="3200" dirty="0"/>
              <a:t>％の場合</a:t>
            </a:r>
            <a:r>
              <a:rPr lang="en-US" altLang="ja-JP" sz="3200" dirty="0"/>
              <a:t>)</a:t>
            </a:r>
            <a:endParaRPr kumimoji="1" lang="ja-JP" altLang="en-US" sz="3200" dirty="0"/>
          </a:p>
        </p:txBody>
      </p:sp>
      <p:sp>
        <p:nvSpPr>
          <p:cNvPr id="3" name="コンテンツ プレースホルダー 2">
            <a:extLst>
              <a:ext uri="{FF2B5EF4-FFF2-40B4-BE49-F238E27FC236}">
                <a16:creationId xmlns:a16="http://schemas.microsoft.com/office/drawing/2014/main" id="{FA372DE5-4CE7-9AC9-5712-379ADD600E0D}"/>
              </a:ext>
            </a:extLst>
          </p:cNvPr>
          <p:cNvSpPr>
            <a:spLocks noGrp="1"/>
          </p:cNvSpPr>
          <p:nvPr>
            <p:ph idx="1"/>
          </p:nvPr>
        </p:nvSpPr>
        <p:spPr>
          <a:xfrm>
            <a:off x="1097280" y="1845733"/>
            <a:ext cx="10058400" cy="4484729"/>
          </a:xfrm>
        </p:spPr>
        <p:txBody>
          <a:bodyPr>
            <a:normAutofit lnSpcReduction="10000"/>
          </a:bodyPr>
          <a:lstStyle/>
          <a:p>
            <a:endParaRPr kumimoji="1" lang="en-US" altLang="ja-JP" dirty="0"/>
          </a:p>
          <a:p>
            <a:r>
              <a:rPr lang="ja-JP" altLang="en-US" sz="3200" dirty="0"/>
              <a:t>〇吐いた物を処理する場合　　　</a:t>
            </a:r>
            <a:r>
              <a:rPr lang="ja-JP" altLang="en-US" sz="3200" u="sng" dirty="0">
                <a:solidFill>
                  <a:srgbClr val="FF0000"/>
                </a:solidFill>
              </a:rPr>
              <a:t>使用濃度：</a:t>
            </a:r>
            <a:r>
              <a:rPr lang="en-US" altLang="ja-JP" sz="3200" u="sng" dirty="0">
                <a:solidFill>
                  <a:srgbClr val="FF0000"/>
                </a:solidFill>
              </a:rPr>
              <a:t>0.1</a:t>
            </a:r>
            <a:r>
              <a:rPr lang="ja-JP" altLang="en-US" sz="3200" u="sng" dirty="0">
                <a:solidFill>
                  <a:srgbClr val="FF0000"/>
                </a:solidFill>
              </a:rPr>
              <a:t>％</a:t>
            </a:r>
            <a:endParaRPr lang="en-US" altLang="ja-JP" sz="3200" u="sng" dirty="0">
              <a:solidFill>
                <a:srgbClr val="FF0000"/>
              </a:solidFill>
            </a:endParaRPr>
          </a:p>
          <a:p>
            <a:r>
              <a:rPr kumimoji="1" lang="ja-JP" altLang="en-US" sz="3200" dirty="0"/>
              <a:t>　水</a:t>
            </a:r>
            <a:r>
              <a:rPr kumimoji="1" lang="en-US" altLang="ja-JP" sz="3200" u="sng" dirty="0">
                <a:solidFill>
                  <a:schemeClr val="tx1"/>
                </a:solidFill>
              </a:rPr>
              <a:t>500ml</a:t>
            </a:r>
            <a:r>
              <a:rPr kumimoji="1" lang="ja-JP" altLang="en-US" sz="3200" dirty="0"/>
              <a:t>に家庭用塩素系漂白剤</a:t>
            </a:r>
            <a:r>
              <a:rPr lang="ja-JP" altLang="en-US" sz="3200" dirty="0"/>
              <a:t>（キッチンハイター・ブリーチ等）</a:t>
            </a:r>
            <a:r>
              <a:rPr kumimoji="1" lang="ja-JP" altLang="en-US" sz="3200" dirty="0"/>
              <a:t>を</a:t>
            </a:r>
            <a:r>
              <a:rPr kumimoji="1" lang="en-US" altLang="ja-JP" sz="3200" u="sng" dirty="0"/>
              <a:t>10ml</a:t>
            </a:r>
            <a:r>
              <a:rPr kumimoji="1" lang="ja-JP" altLang="en-US" sz="3200" dirty="0"/>
              <a:t>混ぜる</a:t>
            </a:r>
            <a:endParaRPr lang="en-US" altLang="ja-JP" sz="3200" dirty="0"/>
          </a:p>
          <a:p>
            <a:r>
              <a:rPr kumimoji="1" lang="ja-JP" altLang="en-US" sz="3200" dirty="0"/>
              <a:t>〇ドアノブ、床、便座、衣類を消毒する場合</a:t>
            </a:r>
            <a:endParaRPr kumimoji="1" lang="en-US" altLang="ja-JP" sz="3200" dirty="0"/>
          </a:p>
          <a:p>
            <a:r>
              <a:rPr kumimoji="1" lang="ja-JP" altLang="en-US" sz="3200" dirty="0"/>
              <a:t>　</a:t>
            </a:r>
            <a:r>
              <a:rPr kumimoji="1" lang="ja-JP" altLang="en-US" sz="3200" u="sng" dirty="0">
                <a:solidFill>
                  <a:srgbClr val="FF0000"/>
                </a:solidFill>
              </a:rPr>
              <a:t>使用濃度：</a:t>
            </a:r>
            <a:r>
              <a:rPr kumimoji="1" lang="en-US" altLang="ja-JP" sz="3200" u="sng" dirty="0">
                <a:solidFill>
                  <a:srgbClr val="FF0000"/>
                </a:solidFill>
              </a:rPr>
              <a:t>0.05</a:t>
            </a:r>
            <a:r>
              <a:rPr kumimoji="1" lang="ja-JP" altLang="en-US" sz="3200" u="sng" dirty="0">
                <a:solidFill>
                  <a:srgbClr val="FF0000"/>
                </a:solidFill>
              </a:rPr>
              <a:t>％</a:t>
            </a:r>
            <a:endParaRPr kumimoji="1" lang="en-US" altLang="ja-JP" sz="3200" u="sng" dirty="0">
              <a:solidFill>
                <a:srgbClr val="FF0000"/>
              </a:solidFill>
            </a:endParaRPr>
          </a:p>
          <a:p>
            <a:r>
              <a:rPr lang="ja-JP" altLang="en-US" sz="3200" dirty="0"/>
              <a:t>　水</a:t>
            </a:r>
            <a:r>
              <a:rPr lang="en-US" altLang="ja-JP" sz="3200" u="sng" dirty="0"/>
              <a:t>500ml</a:t>
            </a:r>
            <a:r>
              <a:rPr lang="ja-JP" altLang="en-US" sz="3200" dirty="0"/>
              <a:t>に家庭用塩素系漂白剤を</a:t>
            </a:r>
            <a:r>
              <a:rPr lang="en-US" altLang="ja-JP" sz="3200" u="sng" dirty="0"/>
              <a:t>5ml</a:t>
            </a:r>
            <a:r>
              <a:rPr lang="ja-JP" altLang="en-US" sz="3200" dirty="0"/>
              <a:t>混ぜる</a:t>
            </a:r>
            <a:endParaRPr lang="en-US" altLang="ja-JP" sz="3200" dirty="0"/>
          </a:p>
          <a:p>
            <a:r>
              <a:rPr kumimoji="1" lang="ja-JP" altLang="en-US" sz="3200" dirty="0"/>
              <a:t>　（注：</a:t>
            </a:r>
            <a:r>
              <a:rPr lang="ja-JP" altLang="en-US" sz="3200" dirty="0"/>
              <a:t>衣類は漂白される）</a:t>
            </a:r>
            <a:endParaRPr kumimoji="1" lang="ja-JP" altLang="en-US" sz="3200" dirty="0"/>
          </a:p>
        </p:txBody>
      </p:sp>
    </p:spTree>
    <p:extLst>
      <p:ext uri="{BB962C8B-B14F-4D97-AF65-F5344CB8AC3E}">
        <p14:creationId xmlns:p14="http://schemas.microsoft.com/office/powerpoint/2010/main" val="3290275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FBC364-BC0C-B13B-A331-430C4BF20B4E}"/>
              </a:ext>
            </a:extLst>
          </p:cNvPr>
          <p:cNvSpPr>
            <a:spLocks noGrp="1"/>
          </p:cNvSpPr>
          <p:nvPr>
            <p:ph type="title"/>
          </p:nvPr>
        </p:nvSpPr>
        <p:spPr/>
        <p:txBody>
          <a:bodyPr/>
          <a:lstStyle/>
          <a:p>
            <a:r>
              <a:rPr lang="ja-JP" altLang="en-US" dirty="0"/>
              <a:t>吐いた</a:t>
            </a:r>
            <a:r>
              <a:rPr kumimoji="1" lang="ja-JP" altLang="en-US" dirty="0"/>
              <a:t>物の処理方法</a:t>
            </a:r>
          </a:p>
        </p:txBody>
      </p:sp>
      <p:sp>
        <p:nvSpPr>
          <p:cNvPr id="3" name="コンテンツ プレースホルダー 2">
            <a:extLst>
              <a:ext uri="{FF2B5EF4-FFF2-40B4-BE49-F238E27FC236}">
                <a16:creationId xmlns:a16="http://schemas.microsoft.com/office/drawing/2014/main" id="{C4DB260A-DE07-9756-992C-14330FED29CC}"/>
              </a:ext>
            </a:extLst>
          </p:cNvPr>
          <p:cNvSpPr>
            <a:spLocks noGrp="1"/>
          </p:cNvSpPr>
          <p:nvPr>
            <p:ph idx="1"/>
          </p:nvPr>
        </p:nvSpPr>
        <p:spPr>
          <a:xfrm>
            <a:off x="1097280" y="1737360"/>
            <a:ext cx="10058400" cy="4023360"/>
          </a:xfrm>
        </p:spPr>
        <p:txBody>
          <a:bodyPr>
            <a:normAutofit/>
          </a:bodyPr>
          <a:lstStyle/>
          <a:p>
            <a:r>
              <a:rPr kumimoji="1" lang="ja-JP" altLang="en-US" sz="3200" dirty="0"/>
              <a:t>①処理する人は、使い捨てのマスク、手袋を着用する。</a:t>
            </a:r>
            <a:endParaRPr kumimoji="1" lang="en-US" altLang="ja-JP" sz="3200" dirty="0"/>
          </a:p>
          <a:p>
            <a:r>
              <a:rPr lang="ja-JP" altLang="en-US" sz="3200" dirty="0"/>
              <a:t>　手袋がないときは、ビニール袋を使用する。</a:t>
            </a:r>
            <a:endParaRPr kumimoji="1" lang="en-US" altLang="ja-JP" sz="3200" dirty="0"/>
          </a:p>
          <a:p>
            <a:r>
              <a:rPr lang="ja-JP" altLang="en-US" sz="3200" dirty="0"/>
              <a:t>②部屋を換気する。</a:t>
            </a:r>
            <a:endParaRPr lang="en-US" altLang="ja-JP" sz="3200" dirty="0"/>
          </a:p>
          <a:p>
            <a:r>
              <a:rPr kumimoji="1" lang="ja-JP" altLang="en-US" sz="3200" dirty="0"/>
              <a:t>③</a:t>
            </a:r>
            <a:r>
              <a:rPr lang="ja-JP" altLang="en-US" sz="3200" dirty="0"/>
              <a:t>吐いた</a:t>
            </a:r>
            <a:r>
              <a:rPr kumimoji="1" lang="ja-JP" altLang="en-US" sz="3200" dirty="0"/>
              <a:t>物の</a:t>
            </a:r>
            <a:r>
              <a:rPr lang="ja-JP" altLang="en-US" sz="3200" dirty="0"/>
              <a:t>を</a:t>
            </a:r>
            <a:r>
              <a:rPr kumimoji="1" lang="ja-JP" altLang="en-US" sz="3200" dirty="0"/>
              <a:t>、新聞紙やキッチンペーパーで覆う。</a:t>
            </a:r>
            <a:endParaRPr kumimoji="1" lang="en-US" altLang="ja-JP" sz="3200" dirty="0"/>
          </a:p>
          <a:p>
            <a:r>
              <a:rPr lang="ja-JP" altLang="en-US" sz="3200" dirty="0"/>
              <a:t>④覆った新聞紙などの上から</a:t>
            </a:r>
            <a:r>
              <a:rPr lang="en-US" altLang="ja-JP" sz="3200" dirty="0"/>
              <a:t>0.1</a:t>
            </a:r>
            <a:r>
              <a:rPr lang="ja-JP" altLang="en-US" sz="3200" dirty="0"/>
              <a:t>％次亜塩素酸ナトリウムをかける。</a:t>
            </a:r>
            <a:endParaRPr lang="en-US" altLang="ja-JP" sz="3200" dirty="0"/>
          </a:p>
        </p:txBody>
      </p:sp>
      <p:pic>
        <p:nvPicPr>
          <p:cNvPr id="8" name="図 7">
            <a:extLst>
              <a:ext uri="{FF2B5EF4-FFF2-40B4-BE49-F238E27FC236}">
                <a16:creationId xmlns:a16="http://schemas.microsoft.com/office/drawing/2014/main" id="{9E1D3991-88C2-00EF-2715-71B8FD07D2DD}"/>
              </a:ext>
            </a:extLst>
          </p:cNvPr>
          <p:cNvPicPr>
            <a:picLocks noChangeAspect="1"/>
          </p:cNvPicPr>
          <p:nvPr/>
        </p:nvPicPr>
        <p:blipFill>
          <a:blip r:embed="rId3"/>
          <a:stretch>
            <a:fillRect/>
          </a:stretch>
        </p:blipFill>
        <p:spPr>
          <a:xfrm>
            <a:off x="4673600" y="4544906"/>
            <a:ext cx="2279650" cy="2431627"/>
          </a:xfrm>
          <a:prstGeom prst="rect">
            <a:avLst/>
          </a:prstGeom>
        </p:spPr>
      </p:pic>
    </p:spTree>
    <p:extLst>
      <p:ext uri="{BB962C8B-B14F-4D97-AF65-F5344CB8AC3E}">
        <p14:creationId xmlns:p14="http://schemas.microsoft.com/office/powerpoint/2010/main" val="2998821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E2E691EE-FEC6-BC13-9B2C-F3B9B3F0CB75}"/>
              </a:ext>
            </a:extLst>
          </p:cNvPr>
          <p:cNvSpPr txBox="1"/>
          <p:nvPr/>
        </p:nvSpPr>
        <p:spPr>
          <a:xfrm>
            <a:off x="1551940" y="1045867"/>
            <a:ext cx="9470572" cy="4031873"/>
          </a:xfrm>
          <a:prstGeom prst="rect">
            <a:avLst/>
          </a:prstGeom>
          <a:noFill/>
        </p:spPr>
        <p:txBody>
          <a:bodyPr wrap="square">
            <a:spAutoFit/>
          </a:bodyPr>
          <a:lstStyle/>
          <a:p>
            <a:r>
              <a:rPr lang="ja-JP" altLang="en-US" sz="3200" dirty="0"/>
              <a:t>⑤吐いた物を外側から内側に向かって集めビニールに入れる。</a:t>
            </a:r>
            <a:endParaRPr lang="en-US" altLang="ja-JP" sz="3200" dirty="0"/>
          </a:p>
          <a:p>
            <a:r>
              <a:rPr lang="ja-JP" altLang="en-US" sz="3200" dirty="0"/>
              <a:t>⑥吐いた物が</a:t>
            </a:r>
            <a:r>
              <a:rPr lang="en-US" altLang="ja-JP" sz="3200" dirty="0"/>
              <a:t>1</a:t>
            </a:r>
            <a:r>
              <a:rPr lang="ja-JP" altLang="en-US" sz="3200" dirty="0"/>
              <a:t>度に処理できなかった場合は③④⑤を繰り返す。</a:t>
            </a:r>
            <a:endParaRPr lang="en-US" altLang="ja-JP" sz="3200" dirty="0"/>
          </a:p>
          <a:p>
            <a:r>
              <a:rPr lang="ja-JP" altLang="en-US" sz="3200" dirty="0"/>
              <a:t>⑦吐いた</a:t>
            </a:r>
            <a:r>
              <a:rPr kumimoji="1" lang="ja-JP" altLang="en-US" sz="3200" dirty="0"/>
              <a:t>物があった場所を、</a:t>
            </a:r>
            <a:r>
              <a:rPr kumimoji="1" lang="en-US" altLang="ja-JP" sz="3200" dirty="0"/>
              <a:t>0.1</a:t>
            </a:r>
            <a:r>
              <a:rPr kumimoji="1" lang="ja-JP" altLang="en-US" sz="3200" dirty="0"/>
              <a:t>％次亜塩素酸ナトリウムを含ませたキッチンペーパーで覆い、</a:t>
            </a:r>
            <a:r>
              <a:rPr kumimoji="1" lang="en-US" altLang="ja-JP" sz="3200" dirty="0"/>
              <a:t>10</a:t>
            </a:r>
            <a:r>
              <a:rPr kumimoji="1" lang="ja-JP" altLang="en-US" sz="3200" dirty="0"/>
              <a:t>分放置する。</a:t>
            </a:r>
            <a:endParaRPr kumimoji="1" lang="en-US" altLang="ja-JP" sz="3200" dirty="0"/>
          </a:p>
          <a:p>
            <a:r>
              <a:rPr kumimoji="1" lang="ja-JP" altLang="en-US" sz="3200" dirty="0"/>
              <a:t>⑧</a:t>
            </a:r>
            <a:r>
              <a:rPr kumimoji="1" lang="en-US" altLang="ja-JP" sz="3200" dirty="0"/>
              <a:t>10</a:t>
            </a:r>
            <a:r>
              <a:rPr kumimoji="1" lang="ja-JP" altLang="en-US" sz="3200" dirty="0"/>
              <a:t>分放置したキッチンペーパーを外側から内側に向かって集める。</a:t>
            </a:r>
            <a:endParaRPr kumimoji="1" lang="en-US" altLang="ja-JP" sz="3200" dirty="0"/>
          </a:p>
        </p:txBody>
      </p:sp>
      <p:pic>
        <p:nvPicPr>
          <p:cNvPr id="6" name="図 5">
            <a:extLst>
              <a:ext uri="{FF2B5EF4-FFF2-40B4-BE49-F238E27FC236}">
                <a16:creationId xmlns:a16="http://schemas.microsoft.com/office/drawing/2014/main" id="{FE3DF673-4E33-0708-94B7-6B285D535BD5}"/>
              </a:ext>
            </a:extLst>
          </p:cNvPr>
          <p:cNvPicPr>
            <a:picLocks noChangeAspect="1"/>
          </p:cNvPicPr>
          <p:nvPr/>
        </p:nvPicPr>
        <p:blipFill>
          <a:blip r:embed="rId3"/>
          <a:stretch>
            <a:fillRect/>
          </a:stretch>
        </p:blipFill>
        <p:spPr>
          <a:xfrm>
            <a:off x="8552551" y="4118181"/>
            <a:ext cx="3164098" cy="3158002"/>
          </a:xfrm>
          <a:prstGeom prst="rect">
            <a:avLst/>
          </a:prstGeom>
        </p:spPr>
      </p:pic>
    </p:spTree>
    <p:extLst>
      <p:ext uri="{BB962C8B-B14F-4D97-AF65-F5344CB8AC3E}">
        <p14:creationId xmlns:p14="http://schemas.microsoft.com/office/powerpoint/2010/main" val="345909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E7C650-1DBB-B0F1-7E8A-E7AA23F40AC2}"/>
              </a:ext>
            </a:extLst>
          </p:cNvPr>
          <p:cNvSpPr>
            <a:spLocks noGrp="1"/>
          </p:cNvSpPr>
          <p:nvPr>
            <p:ph type="title"/>
          </p:nvPr>
        </p:nvSpPr>
        <p:spPr/>
        <p:txBody>
          <a:bodyPr/>
          <a:lstStyle/>
          <a:p>
            <a:r>
              <a:rPr kumimoji="1" lang="ja-JP" altLang="en-US" dirty="0"/>
              <a:t>インフルエンザとは？</a:t>
            </a:r>
          </a:p>
        </p:txBody>
      </p:sp>
      <p:sp>
        <p:nvSpPr>
          <p:cNvPr id="3" name="コンテンツ プレースホルダー 2">
            <a:extLst>
              <a:ext uri="{FF2B5EF4-FFF2-40B4-BE49-F238E27FC236}">
                <a16:creationId xmlns:a16="http://schemas.microsoft.com/office/drawing/2014/main" id="{68D03CA2-3F45-6F4E-8034-6F67A7EA1A5F}"/>
              </a:ext>
            </a:extLst>
          </p:cNvPr>
          <p:cNvSpPr>
            <a:spLocks noGrp="1"/>
          </p:cNvSpPr>
          <p:nvPr>
            <p:ph idx="1"/>
          </p:nvPr>
        </p:nvSpPr>
        <p:spPr/>
        <p:txBody>
          <a:bodyPr>
            <a:normAutofit/>
          </a:bodyPr>
          <a:lstStyle/>
          <a:p>
            <a:r>
              <a:rPr kumimoji="1" lang="ja-JP" altLang="en-US" sz="3600" dirty="0"/>
              <a:t>・インフルエンザウィルスによって引き起こされる急性気道感染症のこと</a:t>
            </a:r>
            <a:endParaRPr kumimoji="1" lang="en-US" altLang="ja-JP" sz="3600" dirty="0"/>
          </a:p>
          <a:p>
            <a:r>
              <a:rPr lang="ja-JP" altLang="en-US" sz="3600" dirty="0"/>
              <a:t>・日本では　例年</a:t>
            </a:r>
            <a:r>
              <a:rPr lang="en-US" altLang="ja-JP" sz="3600" dirty="0"/>
              <a:t>11</a:t>
            </a:r>
            <a:r>
              <a:rPr lang="ja-JP" altLang="en-US" sz="3600" dirty="0"/>
              <a:t>月～</a:t>
            </a:r>
            <a:r>
              <a:rPr lang="en-US" altLang="ja-JP" sz="3600" dirty="0"/>
              <a:t>4</a:t>
            </a:r>
            <a:r>
              <a:rPr lang="ja-JP" altLang="en-US" sz="3600" dirty="0"/>
              <a:t>月に流行が見られる</a:t>
            </a:r>
            <a:endParaRPr lang="en-US" altLang="ja-JP" sz="3600" dirty="0"/>
          </a:p>
          <a:p>
            <a:r>
              <a:rPr kumimoji="1" lang="ja-JP" altLang="en-US" sz="3600" dirty="0"/>
              <a:t>・人に感染するインフルエンザウィルスには</a:t>
            </a:r>
            <a:r>
              <a:rPr kumimoji="1" lang="en-US" altLang="ja-JP" sz="3600" dirty="0"/>
              <a:t>A</a:t>
            </a:r>
            <a:r>
              <a:rPr kumimoji="1" lang="ja-JP" altLang="en-US" sz="3600" dirty="0"/>
              <a:t>・</a:t>
            </a:r>
            <a:r>
              <a:rPr kumimoji="1" lang="en-US" altLang="ja-JP" sz="3600" dirty="0"/>
              <a:t>B</a:t>
            </a:r>
            <a:r>
              <a:rPr kumimoji="1" lang="ja-JP" altLang="en-US" sz="3600" dirty="0"/>
              <a:t>・</a:t>
            </a:r>
            <a:r>
              <a:rPr kumimoji="1" lang="en-US" altLang="ja-JP" sz="3600" dirty="0"/>
              <a:t>C</a:t>
            </a:r>
            <a:r>
              <a:rPr kumimoji="1" lang="ja-JP" altLang="en-US" sz="3600" dirty="0"/>
              <a:t>の</a:t>
            </a:r>
            <a:r>
              <a:rPr kumimoji="1" lang="en-US" altLang="ja-JP" sz="3600" dirty="0"/>
              <a:t>3</a:t>
            </a:r>
            <a:r>
              <a:rPr kumimoji="1" lang="ja-JP" altLang="en-US" sz="3600" dirty="0"/>
              <a:t>つのタイプがあり、流行的な広がりをみせるのは</a:t>
            </a:r>
            <a:r>
              <a:rPr kumimoji="1" lang="en-US" altLang="ja-JP" sz="3600" dirty="0"/>
              <a:t>A</a:t>
            </a:r>
            <a:r>
              <a:rPr kumimoji="1" lang="ja-JP" altLang="en-US" sz="3600" dirty="0"/>
              <a:t>型と</a:t>
            </a:r>
            <a:r>
              <a:rPr kumimoji="1" lang="en-US" altLang="ja-JP" sz="3600" dirty="0"/>
              <a:t>B</a:t>
            </a:r>
            <a:r>
              <a:rPr lang="ja-JP" altLang="en-US" sz="3600" dirty="0"/>
              <a:t>型</a:t>
            </a:r>
            <a:endParaRPr kumimoji="1" lang="ja-JP" altLang="en-US" sz="3600" dirty="0"/>
          </a:p>
        </p:txBody>
      </p:sp>
    </p:spTree>
    <p:extLst>
      <p:ext uri="{BB962C8B-B14F-4D97-AF65-F5344CB8AC3E}">
        <p14:creationId xmlns:p14="http://schemas.microsoft.com/office/powerpoint/2010/main" val="5644192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AD0F6AC-F5DA-852A-57AE-CD89D7907DE7}"/>
              </a:ext>
            </a:extLst>
          </p:cNvPr>
          <p:cNvSpPr txBox="1"/>
          <p:nvPr/>
        </p:nvSpPr>
        <p:spPr>
          <a:xfrm>
            <a:off x="1213338" y="1055077"/>
            <a:ext cx="9478108" cy="206210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⑨拭き取ったキッチンペーパ、手袋をビニール袋へ入れてビニールの口を縛る。ビニールは二重にして、しっかり口を密閉して破棄する。</a:t>
            </a:r>
            <a:endParaRPr kumimoji="0" lang="en-US" altLang="ja-JP"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⑩石鹸、流水での手洗いをする。</a:t>
            </a:r>
          </a:p>
        </p:txBody>
      </p:sp>
    </p:spTree>
    <p:extLst>
      <p:ext uri="{BB962C8B-B14F-4D97-AF65-F5344CB8AC3E}">
        <p14:creationId xmlns:p14="http://schemas.microsoft.com/office/powerpoint/2010/main" val="973078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2EE916-FFD5-9C0E-FC63-4AEF0ACF3399}"/>
              </a:ext>
            </a:extLst>
          </p:cNvPr>
          <p:cNvSpPr>
            <a:spLocks noGrp="1"/>
          </p:cNvSpPr>
          <p:nvPr>
            <p:ph type="title"/>
          </p:nvPr>
        </p:nvSpPr>
        <p:spPr/>
        <p:txBody>
          <a:bodyPr/>
          <a:lstStyle/>
          <a:p>
            <a:r>
              <a:rPr kumimoji="1" lang="ja-JP" altLang="en-US" dirty="0"/>
              <a:t>日頃からの予防対策</a:t>
            </a:r>
          </a:p>
        </p:txBody>
      </p:sp>
      <p:sp>
        <p:nvSpPr>
          <p:cNvPr id="3" name="コンテンツ プレースホルダー 2">
            <a:extLst>
              <a:ext uri="{FF2B5EF4-FFF2-40B4-BE49-F238E27FC236}">
                <a16:creationId xmlns:a16="http://schemas.microsoft.com/office/drawing/2014/main" id="{CDD340AD-29D8-D536-94D1-3716B0A14B71}"/>
              </a:ext>
            </a:extLst>
          </p:cNvPr>
          <p:cNvSpPr>
            <a:spLocks noGrp="1"/>
          </p:cNvSpPr>
          <p:nvPr>
            <p:ph idx="1"/>
          </p:nvPr>
        </p:nvSpPr>
        <p:spPr>
          <a:xfrm>
            <a:off x="1097280" y="1845733"/>
            <a:ext cx="10058400" cy="4725663"/>
          </a:xfrm>
        </p:spPr>
        <p:txBody>
          <a:bodyPr>
            <a:normAutofit/>
          </a:bodyPr>
          <a:lstStyle/>
          <a:p>
            <a:pPr fontAlgn="base"/>
            <a:r>
              <a:rPr lang="ja-JP" altLang="en-US" sz="3200" dirty="0"/>
              <a:t>①食事の前、トイレの後の流水と石鹸での手洗い</a:t>
            </a:r>
            <a:endParaRPr lang="en-US" altLang="ja-JP" sz="3200" dirty="0"/>
          </a:p>
          <a:p>
            <a:pPr fontAlgn="base"/>
            <a:r>
              <a:rPr lang="ja-JP" altLang="en-US" sz="3200" dirty="0"/>
              <a:t>②手洗い後は清潔なタオルまたはペーパータオルを使用</a:t>
            </a:r>
            <a:endParaRPr lang="en-US" altLang="ja-JP" sz="3200" dirty="0"/>
          </a:p>
          <a:p>
            <a:pPr fontAlgn="base"/>
            <a:r>
              <a:rPr lang="ja-JP" altLang="en-US" sz="3200" dirty="0"/>
              <a:t>③腹痛や下痢などの症状があるときは、食品を直接取り扱う作業をしない。</a:t>
            </a:r>
            <a:endParaRPr lang="en-US" altLang="ja-JP" sz="3200" dirty="0"/>
          </a:p>
          <a:p>
            <a:pPr fontAlgn="base"/>
            <a:r>
              <a:rPr lang="ja-JP" altLang="en-US" sz="3200" dirty="0"/>
              <a:t>④食品の十分な加熱</a:t>
            </a:r>
            <a:endParaRPr lang="en-US" altLang="ja-JP" sz="3200" dirty="0"/>
          </a:p>
          <a:p>
            <a:pPr fontAlgn="base"/>
            <a:r>
              <a:rPr lang="ja-JP" altLang="en-US" sz="3200" dirty="0"/>
              <a:t>　</a:t>
            </a:r>
            <a:r>
              <a:rPr lang="en-US" altLang="ja-JP" sz="3200" dirty="0"/>
              <a:t>(85</a:t>
            </a:r>
            <a:r>
              <a:rPr lang="ja-JP" altLang="en-US" sz="3200" dirty="0"/>
              <a:t>～</a:t>
            </a:r>
            <a:r>
              <a:rPr lang="en-US" altLang="ja-JP" sz="3200" dirty="0"/>
              <a:t>90</a:t>
            </a:r>
            <a:r>
              <a:rPr lang="ja-JP" altLang="en-US" sz="3200" dirty="0"/>
              <a:t>度以上のお湯で</a:t>
            </a:r>
            <a:r>
              <a:rPr lang="en-US" altLang="ja-JP" sz="3200" dirty="0"/>
              <a:t>90</a:t>
            </a:r>
            <a:r>
              <a:rPr lang="ja-JP" altLang="en-US" sz="3200" dirty="0"/>
              <a:t>秒間加熱</a:t>
            </a:r>
            <a:endParaRPr lang="en-US" altLang="ja-JP" sz="3200" dirty="0"/>
          </a:p>
          <a:p>
            <a:pPr fontAlgn="base"/>
            <a:r>
              <a:rPr lang="ja-JP" altLang="en-US" sz="3200" dirty="0"/>
              <a:t>　食品の中心部まで加熱</a:t>
            </a:r>
            <a:r>
              <a:rPr lang="en-US" altLang="ja-JP" sz="3200" dirty="0"/>
              <a:t>)</a:t>
            </a:r>
          </a:p>
          <a:p>
            <a:pPr fontAlgn="base"/>
            <a:endParaRPr lang="ja-JP" altLang="en-US" dirty="0"/>
          </a:p>
          <a:p>
            <a:endParaRPr kumimoji="1" lang="ja-JP" altLang="en-US" dirty="0"/>
          </a:p>
        </p:txBody>
      </p:sp>
      <p:pic>
        <p:nvPicPr>
          <p:cNvPr id="4" name="図 3">
            <a:extLst>
              <a:ext uri="{FF2B5EF4-FFF2-40B4-BE49-F238E27FC236}">
                <a16:creationId xmlns:a16="http://schemas.microsoft.com/office/drawing/2014/main" id="{63F3ED73-C4A9-7583-F691-1CAC34816842}"/>
              </a:ext>
            </a:extLst>
          </p:cNvPr>
          <p:cNvPicPr>
            <a:picLocks noChangeAspect="1"/>
          </p:cNvPicPr>
          <p:nvPr/>
        </p:nvPicPr>
        <p:blipFill>
          <a:blip r:embed="rId3"/>
          <a:stretch>
            <a:fillRect/>
          </a:stretch>
        </p:blipFill>
        <p:spPr>
          <a:xfrm>
            <a:off x="8559800" y="4165600"/>
            <a:ext cx="2692400" cy="2692400"/>
          </a:xfrm>
          <a:prstGeom prst="rect">
            <a:avLst/>
          </a:prstGeom>
        </p:spPr>
      </p:pic>
    </p:spTree>
    <p:extLst>
      <p:ext uri="{BB962C8B-B14F-4D97-AF65-F5344CB8AC3E}">
        <p14:creationId xmlns:p14="http://schemas.microsoft.com/office/powerpoint/2010/main" val="16781674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527B1D-4A5B-FD7C-D2EB-CFE9DF3D8C72}"/>
              </a:ext>
            </a:extLst>
          </p:cNvPr>
          <p:cNvSpPr>
            <a:spLocks noGrp="1"/>
          </p:cNvSpPr>
          <p:nvPr>
            <p:ph type="title"/>
          </p:nvPr>
        </p:nvSpPr>
        <p:spPr/>
        <p:txBody>
          <a:bodyPr/>
          <a:lstStyle/>
          <a:p>
            <a:r>
              <a:rPr lang="ja-JP" altLang="en-US" dirty="0"/>
              <a:t>最後に</a:t>
            </a:r>
          </a:p>
        </p:txBody>
      </p:sp>
      <p:sp>
        <p:nvSpPr>
          <p:cNvPr id="3" name="コンテンツ プレースホルダー 2">
            <a:extLst>
              <a:ext uri="{FF2B5EF4-FFF2-40B4-BE49-F238E27FC236}">
                <a16:creationId xmlns:a16="http://schemas.microsoft.com/office/drawing/2014/main" id="{3FA18CAA-2B55-9396-294F-3C58CC3D7DAF}"/>
              </a:ext>
            </a:extLst>
          </p:cNvPr>
          <p:cNvSpPr>
            <a:spLocks noGrp="1"/>
          </p:cNvSpPr>
          <p:nvPr>
            <p:ph idx="1"/>
          </p:nvPr>
        </p:nvSpPr>
        <p:spPr>
          <a:xfrm>
            <a:off x="844062" y="1845734"/>
            <a:ext cx="10533184" cy="4023360"/>
          </a:xfrm>
        </p:spPr>
        <p:txBody>
          <a:bodyPr>
            <a:normAutofit fontScale="25000" lnSpcReduction="20000"/>
          </a:bodyPr>
          <a:lstStyle/>
          <a:p>
            <a:endParaRPr lang="en-US" altLang="ja-JP" sz="3200" dirty="0"/>
          </a:p>
          <a:p>
            <a:endParaRPr lang="en-US" altLang="ja-JP" sz="3200" dirty="0"/>
          </a:p>
          <a:p>
            <a:endParaRPr lang="en-US" altLang="ja-JP" sz="3200" dirty="0"/>
          </a:p>
          <a:p>
            <a:r>
              <a:rPr lang="ja-JP" altLang="en-US" sz="12000" dirty="0"/>
              <a:t>☆感染症は日頃からの健康管理、予防が大切</a:t>
            </a:r>
            <a:endParaRPr lang="en-US" altLang="ja-JP" sz="12000" dirty="0"/>
          </a:p>
          <a:p>
            <a:r>
              <a:rPr lang="ja-JP" altLang="en-US" sz="12000" dirty="0"/>
              <a:t>☆予防の基本は手洗い、アルコール消毒　うがい、マスクの着用</a:t>
            </a:r>
            <a:endParaRPr lang="en-US" altLang="ja-JP" sz="12000" dirty="0"/>
          </a:p>
          <a:p>
            <a:r>
              <a:rPr lang="ja-JP" altLang="en-US" sz="12000" dirty="0"/>
              <a:t>☆寒い冬を健康に乗り切りましょう</a:t>
            </a:r>
            <a:endParaRPr lang="en-US" altLang="ja-JP" sz="12000" dirty="0"/>
          </a:p>
          <a:p>
            <a:endParaRPr lang="en-US" altLang="ja-JP" sz="9200" dirty="0"/>
          </a:p>
          <a:p>
            <a:endParaRPr lang="en-US" altLang="ja-JP" sz="9200" dirty="0"/>
          </a:p>
          <a:p>
            <a:r>
              <a:rPr lang="ja-JP" altLang="en-US" sz="9200" dirty="0"/>
              <a:t>　　　　　　　　　　　　　　　　　　　　　　　　　　　　　</a:t>
            </a:r>
            <a:r>
              <a:rPr lang="ja-JP" altLang="en-US" sz="11200" dirty="0"/>
              <a:t>ご清聴ありがとうございました</a:t>
            </a:r>
            <a:endParaRPr lang="en-US" altLang="ja-JP" sz="11200" dirty="0"/>
          </a:p>
          <a:p>
            <a:endParaRPr lang="ja-JP" altLang="en-US" dirty="0"/>
          </a:p>
        </p:txBody>
      </p:sp>
    </p:spTree>
    <p:extLst>
      <p:ext uri="{BB962C8B-B14F-4D97-AF65-F5344CB8AC3E}">
        <p14:creationId xmlns:p14="http://schemas.microsoft.com/office/powerpoint/2010/main" val="4095778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004644-152A-AC46-33AF-880FAE497ACC}"/>
              </a:ext>
            </a:extLst>
          </p:cNvPr>
          <p:cNvSpPr>
            <a:spLocks noGrp="1"/>
          </p:cNvSpPr>
          <p:nvPr>
            <p:ph type="title"/>
          </p:nvPr>
        </p:nvSpPr>
        <p:spPr/>
        <p:txBody>
          <a:bodyPr/>
          <a:lstStyle/>
          <a:p>
            <a:r>
              <a:rPr kumimoji="1" lang="ja-JP" altLang="en-US" dirty="0"/>
              <a:t>感染経路</a:t>
            </a:r>
          </a:p>
        </p:txBody>
      </p:sp>
      <p:sp>
        <p:nvSpPr>
          <p:cNvPr id="3" name="コンテンツ プレースホルダー 2">
            <a:extLst>
              <a:ext uri="{FF2B5EF4-FFF2-40B4-BE49-F238E27FC236}">
                <a16:creationId xmlns:a16="http://schemas.microsoft.com/office/drawing/2014/main" id="{FF1AA5F7-007D-D991-122A-E2C2C6020CC0}"/>
              </a:ext>
            </a:extLst>
          </p:cNvPr>
          <p:cNvSpPr>
            <a:spLocks noGrp="1"/>
          </p:cNvSpPr>
          <p:nvPr>
            <p:ph idx="1"/>
          </p:nvPr>
        </p:nvSpPr>
        <p:spPr/>
        <p:txBody>
          <a:bodyPr>
            <a:normAutofit/>
          </a:bodyPr>
          <a:lstStyle/>
          <a:p>
            <a:pPr marL="0" indent="0">
              <a:buNone/>
            </a:pPr>
            <a:r>
              <a:rPr lang="ja-JP" altLang="en-US" sz="2800" dirty="0"/>
              <a:t>①飛沫感染　　　　　　　　　　　　　　　②接触感染</a:t>
            </a:r>
            <a:endParaRPr lang="en-US" altLang="ja-JP" sz="2800" dirty="0"/>
          </a:p>
          <a:p>
            <a:pPr marL="0" indent="0">
              <a:buNone/>
            </a:pPr>
            <a:endParaRPr lang="en-US" altLang="ja-JP" sz="3200" dirty="0"/>
          </a:p>
          <a:p>
            <a:pPr marL="0" indent="0">
              <a:buNone/>
            </a:pPr>
            <a:endParaRPr lang="en-US" altLang="ja-JP" sz="3200" dirty="0"/>
          </a:p>
          <a:p>
            <a:pPr marL="0" indent="0">
              <a:buNone/>
            </a:pPr>
            <a:endParaRPr lang="en-US" altLang="ja-JP" sz="3200" dirty="0"/>
          </a:p>
          <a:p>
            <a:pPr marL="0" indent="0">
              <a:buNone/>
            </a:pPr>
            <a:endParaRPr lang="en-US" altLang="ja-JP" sz="3200" dirty="0"/>
          </a:p>
          <a:p>
            <a:r>
              <a:rPr lang="ja-JP" altLang="en-US" sz="3200" dirty="0"/>
              <a:t>　</a:t>
            </a:r>
            <a:endParaRPr lang="en-US" altLang="ja-JP" sz="3200" dirty="0"/>
          </a:p>
        </p:txBody>
      </p:sp>
      <p:pic>
        <p:nvPicPr>
          <p:cNvPr id="4" name="図 3">
            <a:extLst>
              <a:ext uri="{FF2B5EF4-FFF2-40B4-BE49-F238E27FC236}">
                <a16:creationId xmlns:a16="http://schemas.microsoft.com/office/drawing/2014/main" id="{B3196163-C5B6-8A28-9C8B-989B861C90E8}"/>
              </a:ext>
            </a:extLst>
          </p:cNvPr>
          <p:cNvPicPr>
            <a:picLocks noChangeAspect="1"/>
          </p:cNvPicPr>
          <p:nvPr/>
        </p:nvPicPr>
        <p:blipFill>
          <a:blip r:embed="rId3"/>
          <a:stretch>
            <a:fillRect/>
          </a:stretch>
        </p:blipFill>
        <p:spPr>
          <a:xfrm>
            <a:off x="1097280" y="2491645"/>
            <a:ext cx="3587750" cy="3587750"/>
          </a:xfrm>
          <a:prstGeom prst="rect">
            <a:avLst/>
          </a:prstGeom>
        </p:spPr>
      </p:pic>
      <p:pic>
        <p:nvPicPr>
          <p:cNvPr id="5" name="図 4">
            <a:extLst>
              <a:ext uri="{FF2B5EF4-FFF2-40B4-BE49-F238E27FC236}">
                <a16:creationId xmlns:a16="http://schemas.microsoft.com/office/drawing/2014/main" id="{327C58FF-CFF7-2912-6DD1-9D7423FE5E4A}"/>
              </a:ext>
            </a:extLst>
          </p:cNvPr>
          <p:cNvPicPr>
            <a:picLocks noChangeAspect="1"/>
          </p:cNvPicPr>
          <p:nvPr/>
        </p:nvPicPr>
        <p:blipFill>
          <a:blip r:embed="rId4"/>
          <a:stretch>
            <a:fillRect/>
          </a:stretch>
        </p:blipFill>
        <p:spPr>
          <a:xfrm>
            <a:off x="6293511" y="2378802"/>
            <a:ext cx="3706689" cy="3700593"/>
          </a:xfrm>
          <a:prstGeom prst="rect">
            <a:avLst/>
          </a:prstGeom>
        </p:spPr>
      </p:pic>
    </p:spTree>
    <p:extLst>
      <p:ext uri="{BB962C8B-B14F-4D97-AF65-F5344CB8AC3E}">
        <p14:creationId xmlns:p14="http://schemas.microsoft.com/office/powerpoint/2010/main" val="3300640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E94C75-9CE8-A5D2-4554-F37B1329B5A6}"/>
              </a:ext>
            </a:extLst>
          </p:cNvPr>
          <p:cNvSpPr>
            <a:spLocks noGrp="1"/>
          </p:cNvSpPr>
          <p:nvPr>
            <p:ph type="title"/>
          </p:nvPr>
        </p:nvSpPr>
        <p:spPr/>
        <p:txBody>
          <a:bodyPr>
            <a:normAutofit/>
          </a:bodyPr>
          <a:lstStyle/>
          <a:p>
            <a:r>
              <a:rPr kumimoji="1" lang="ja-JP" altLang="en-US" sz="4000" dirty="0"/>
              <a:t>インフルエンザの潜伏期間・感染期間</a:t>
            </a:r>
          </a:p>
        </p:txBody>
      </p:sp>
      <p:sp>
        <p:nvSpPr>
          <p:cNvPr id="3" name="コンテンツ プレースホルダー 2">
            <a:extLst>
              <a:ext uri="{FF2B5EF4-FFF2-40B4-BE49-F238E27FC236}">
                <a16:creationId xmlns:a16="http://schemas.microsoft.com/office/drawing/2014/main" id="{8FB842A3-E274-5488-A551-DF6C6B865D9E}"/>
              </a:ext>
            </a:extLst>
          </p:cNvPr>
          <p:cNvSpPr>
            <a:spLocks noGrp="1"/>
          </p:cNvSpPr>
          <p:nvPr>
            <p:ph idx="1"/>
          </p:nvPr>
        </p:nvSpPr>
        <p:spPr/>
        <p:txBody>
          <a:bodyPr>
            <a:normAutofit/>
          </a:bodyPr>
          <a:lstStyle/>
          <a:p>
            <a:pPr marL="0" indent="0">
              <a:buNone/>
            </a:pPr>
            <a:endParaRPr lang="en-US" altLang="ja-JP" sz="3600" dirty="0"/>
          </a:p>
          <a:p>
            <a:endParaRPr kumimoji="1" lang="en-US" altLang="ja-JP" sz="3600" dirty="0"/>
          </a:p>
          <a:p>
            <a:r>
              <a:rPr kumimoji="1" lang="ja-JP" altLang="en-US" sz="3600" dirty="0"/>
              <a:t>潜伏期間：</a:t>
            </a:r>
            <a:r>
              <a:rPr kumimoji="1" lang="en-US" altLang="ja-JP" sz="3600" dirty="0"/>
              <a:t>1</a:t>
            </a:r>
            <a:r>
              <a:rPr kumimoji="1" lang="ja-JP" altLang="en-US" sz="3600" dirty="0"/>
              <a:t>～</a:t>
            </a:r>
            <a:r>
              <a:rPr kumimoji="1" lang="en-US" altLang="ja-JP" sz="3600" dirty="0"/>
              <a:t>3</a:t>
            </a:r>
            <a:r>
              <a:rPr kumimoji="1" lang="ja-JP" altLang="en-US" sz="3600" dirty="0"/>
              <a:t>日</a:t>
            </a:r>
            <a:endParaRPr kumimoji="1" lang="en-US" altLang="ja-JP" sz="3600" dirty="0"/>
          </a:p>
          <a:p>
            <a:r>
              <a:rPr lang="ja-JP" altLang="en-US" sz="3600" dirty="0"/>
              <a:t>感染期間：発症</a:t>
            </a:r>
            <a:r>
              <a:rPr lang="en-US" altLang="ja-JP" sz="3600" dirty="0"/>
              <a:t>1</a:t>
            </a:r>
            <a:r>
              <a:rPr lang="ja-JP" altLang="en-US" sz="3600" dirty="0"/>
              <a:t>日前から</a:t>
            </a:r>
            <a:r>
              <a:rPr lang="en-US" altLang="ja-JP" sz="3600" dirty="0"/>
              <a:t>5</a:t>
            </a:r>
            <a:r>
              <a:rPr lang="ja-JP" altLang="en-US" sz="3600" dirty="0"/>
              <a:t>日間</a:t>
            </a:r>
            <a:endParaRPr kumimoji="1" lang="ja-JP" altLang="en-US" sz="3600" dirty="0"/>
          </a:p>
        </p:txBody>
      </p:sp>
    </p:spTree>
    <p:extLst>
      <p:ext uri="{BB962C8B-B14F-4D97-AF65-F5344CB8AC3E}">
        <p14:creationId xmlns:p14="http://schemas.microsoft.com/office/powerpoint/2010/main" val="3699444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98EDBD-BEF5-C4F3-480A-5F7AD07E1A63}"/>
              </a:ext>
            </a:extLst>
          </p:cNvPr>
          <p:cNvSpPr>
            <a:spLocks noGrp="1"/>
          </p:cNvSpPr>
          <p:nvPr>
            <p:ph type="title"/>
          </p:nvPr>
        </p:nvSpPr>
        <p:spPr>
          <a:xfrm>
            <a:off x="1097280" y="286603"/>
            <a:ext cx="10058400" cy="1104047"/>
          </a:xfrm>
        </p:spPr>
        <p:txBody>
          <a:bodyPr/>
          <a:lstStyle/>
          <a:p>
            <a:r>
              <a:rPr kumimoji="1" lang="ja-JP" altLang="en-US" dirty="0"/>
              <a:t>インフルエンザの症状</a:t>
            </a:r>
          </a:p>
        </p:txBody>
      </p:sp>
      <p:sp>
        <p:nvSpPr>
          <p:cNvPr id="3" name="コンテンツ プレースホルダー 2">
            <a:extLst>
              <a:ext uri="{FF2B5EF4-FFF2-40B4-BE49-F238E27FC236}">
                <a16:creationId xmlns:a16="http://schemas.microsoft.com/office/drawing/2014/main" id="{8D12AB4A-59F9-215F-4DBC-79972BEF7026}"/>
              </a:ext>
            </a:extLst>
          </p:cNvPr>
          <p:cNvSpPr>
            <a:spLocks noGrp="1"/>
          </p:cNvSpPr>
          <p:nvPr>
            <p:ph idx="1"/>
          </p:nvPr>
        </p:nvSpPr>
        <p:spPr>
          <a:xfrm>
            <a:off x="895349" y="1940983"/>
            <a:ext cx="10677525" cy="4183591"/>
          </a:xfrm>
        </p:spPr>
        <p:txBody>
          <a:bodyPr>
            <a:noAutofit/>
          </a:bodyPr>
          <a:lstStyle/>
          <a:p>
            <a:endParaRPr kumimoji="1" lang="en-US" altLang="ja-JP" sz="3000" dirty="0"/>
          </a:p>
          <a:p>
            <a:endParaRPr kumimoji="1" lang="ja-JP" altLang="en-US" sz="3000" dirty="0"/>
          </a:p>
        </p:txBody>
      </p:sp>
      <p:sp>
        <p:nvSpPr>
          <p:cNvPr id="5" name="AutoShape 2" descr="悪寒イラスト無料 に対する画像結果">
            <a:extLst>
              <a:ext uri="{FF2B5EF4-FFF2-40B4-BE49-F238E27FC236}">
                <a16:creationId xmlns:a16="http://schemas.microsoft.com/office/drawing/2014/main" id="{84019CFB-E11C-B878-5178-9997439E4DE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7" name="図 6">
            <a:extLst>
              <a:ext uri="{FF2B5EF4-FFF2-40B4-BE49-F238E27FC236}">
                <a16:creationId xmlns:a16="http://schemas.microsoft.com/office/drawing/2014/main" id="{BDD5AD5B-7AD1-3042-72E0-0D7224D92C05}"/>
              </a:ext>
            </a:extLst>
          </p:cNvPr>
          <p:cNvPicPr>
            <a:picLocks noChangeAspect="1"/>
          </p:cNvPicPr>
          <p:nvPr/>
        </p:nvPicPr>
        <p:blipFill>
          <a:blip r:embed="rId3"/>
          <a:stretch>
            <a:fillRect/>
          </a:stretch>
        </p:blipFill>
        <p:spPr>
          <a:xfrm>
            <a:off x="1767723" y="1765873"/>
            <a:ext cx="8351753" cy="4533809"/>
          </a:xfrm>
          <a:prstGeom prst="rect">
            <a:avLst/>
          </a:prstGeom>
        </p:spPr>
      </p:pic>
      <p:sp>
        <p:nvSpPr>
          <p:cNvPr id="8" name="テキスト ボックス 7">
            <a:extLst>
              <a:ext uri="{FF2B5EF4-FFF2-40B4-BE49-F238E27FC236}">
                <a16:creationId xmlns:a16="http://schemas.microsoft.com/office/drawing/2014/main" id="{861FD1B3-A45E-12CD-5FA0-31613C73A19D}"/>
              </a:ext>
            </a:extLst>
          </p:cNvPr>
          <p:cNvSpPr txBox="1"/>
          <p:nvPr/>
        </p:nvSpPr>
        <p:spPr>
          <a:xfrm>
            <a:off x="4693569" y="6151626"/>
            <a:ext cx="6603081" cy="646331"/>
          </a:xfrm>
          <a:prstGeom prst="rect">
            <a:avLst/>
          </a:prstGeom>
          <a:noFill/>
        </p:spPr>
        <p:txBody>
          <a:bodyPr wrap="square" rtlCol="0">
            <a:spAutoFit/>
          </a:bodyPr>
          <a:lstStyle/>
          <a:p>
            <a:r>
              <a:rPr lang="ja-JP" altLang="en-US" dirty="0">
                <a:hlinkClick r:id="rId4">
                  <a:extLst>
                    <a:ext uri="{A12FA001-AC4F-418D-AE19-62706E023703}">
                      <ahyp:hlinkClr xmlns="" xmlns:ahyp="http://schemas.microsoft.com/office/drawing/2018/hyperlinkcolor" val="tx"/>
                    </a:ext>
                  </a:extLst>
                </a:hlinkClick>
              </a:rPr>
              <a:t>第一三共㈱会社インフルエンザの症状～症状、かぜとの違い～｜インフル・ニュース</a:t>
            </a:r>
            <a:r>
              <a:rPr kumimoji="1" lang="en-US" altLang="ja-JP" dirty="0"/>
              <a:t>https://www.influ-news.info/influ/symptoms.html</a:t>
            </a:r>
            <a:endParaRPr kumimoji="1" lang="ja-JP" altLang="en-US" dirty="0"/>
          </a:p>
        </p:txBody>
      </p:sp>
    </p:spTree>
    <p:extLst>
      <p:ext uri="{BB962C8B-B14F-4D97-AF65-F5344CB8AC3E}">
        <p14:creationId xmlns:p14="http://schemas.microsoft.com/office/powerpoint/2010/main" val="2614633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D4D21C-01D5-07F1-EC95-39CA05263D39}"/>
              </a:ext>
            </a:extLst>
          </p:cNvPr>
          <p:cNvSpPr>
            <a:spLocks noGrp="1"/>
          </p:cNvSpPr>
          <p:nvPr>
            <p:ph type="title"/>
          </p:nvPr>
        </p:nvSpPr>
        <p:spPr/>
        <p:txBody>
          <a:bodyPr/>
          <a:lstStyle/>
          <a:p>
            <a:r>
              <a:rPr kumimoji="1" lang="ja-JP" altLang="en-US" dirty="0"/>
              <a:t>注意！</a:t>
            </a:r>
          </a:p>
        </p:txBody>
      </p:sp>
      <p:sp>
        <p:nvSpPr>
          <p:cNvPr id="3" name="コンテンツ プレースホルダー 2">
            <a:extLst>
              <a:ext uri="{FF2B5EF4-FFF2-40B4-BE49-F238E27FC236}">
                <a16:creationId xmlns:a16="http://schemas.microsoft.com/office/drawing/2014/main" id="{CD16EBEA-C670-C845-38D3-C119DFC5A8B2}"/>
              </a:ext>
            </a:extLst>
          </p:cNvPr>
          <p:cNvSpPr>
            <a:spLocks noGrp="1"/>
          </p:cNvSpPr>
          <p:nvPr>
            <p:ph idx="1"/>
          </p:nvPr>
        </p:nvSpPr>
        <p:spPr/>
        <p:txBody>
          <a:bodyPr/>
          <a:lstStyle/>
          <a:p>
            <a:endParaRPr lang="en-US" altLang="ja-JP" sz="4000" dirty="0"/>
          </a:p>
          <a:p>
            <a:r>
              <a:rPr lang="ja-JP" altLang="en-US" sz="4000" dirty="0"/>
              <a:t>　高齢者や呼吸器、循環器、腎臓等の慢性疾患を持つ方は、</a:t>
            </a:r>
            <a:r>
              <a:rPr lang="ja-JP" altLang="en-US" sz="4000" dirty="0">
                <a:solidFill>
                  <a:srgbClr val="FF0000"/>
                </a:solidFill>
              </a:rPr>
              <a:t>原疾患の悪化</a:t>
            </a:r>
            <a:r>
              <a:rPr lang="ja-JP" altLang="en-US" sz="4000" dirty="0"/>
              <a:t>とともに、</a:t>
            </a:r>
            <a:r>
              <a:rPr lang="ja-JP" altLang="en-US" sz="4000" dirty="0">
                <a:solidFill>
                  <a:srgbClr val="FF0000"/>
                </a:solidFill>
              </a:rPr>
              <a:t>肺炎</a:t>
            </a:r>
            <a:r>
              <a:rPr lang="ja-JP" altLang="en-US" sz="4000" dirty="0"/>
              <a:t>、</a:t>
            </a:r>
            <a:r>
              <a:rPr lang="ja-JP" altLang="en-US" sz="4000" dirty="0">
                <a:solidFill>
                  <a:srgbClr val="FF0000"/>
                </a:solidFill>
              </a:rPr>
              <a:t>呼吸不全</a:t>
            </a:r>
            <a:r>
              <a:rPr lang="ja-JP" altLang="en-US" sz="4000" dirty="0"/>
              <a:t>などを合併し重症化しやすい</a:t>
            </a:r>
            <a:endParaRPr lang="en-US" altLang="ja-JP" sz="4000" dirty="0"/>
          </a:p>
          <a:p>
            <a:endParaRPr kumimoji="1" lang="ja-JP" altLang="en-US" dirty="0"/>
          </a:p>
        </p:txBody>
      </p:sp>
    </p:spTree>
    <p:extLst>
      <p:ext uri="{BB962C8B-B14F-4D97-AF65-F5344CB8AC3E}">
        <p14:creationId xmlns:p14="http://schemas.microsoft.com/office/powerpoint/2010/main" val="1873484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FDB6E4-494E-34A0-6F93-4B11FED14ADE}"/>
              </a:ext>
            </a:extLst>
          </p:cNvPr>
          <p:cNvSpPr>
            <a:spLocks noGrp="1"/>
          </p:cNvSpPr>
          <p:nvPr>
            <p:ph type="title"/>
          </p:nvPr>
        </p:nvSpPr>
        <p:spPr/>
        <p:txBody>
          <a:bodyPr/>
          <a:lstStyle/>
          <a:p>
            <a:r>
              <a:rPr kumimoji="1" lang="ja-JP" altLang="en-US" dirty="0"/>
              <a:t>インフルエンザの診断</a:t>
            </a:r>
          </a:p>
        </p:txBody>
      </p:sp>
      <p:sp>
        <p:nvSpPr>
          <p:cNvPr id="3" name="コンテンツ プレースホルダー 2">
            <a:extLst>
              <a:ext uri="{FF2B5EF4-FFF2-40B4-BE49-F238E27FC236}">
                <a16:creationId xmlns:a16="http://schemas.microsoft.com/office/drawing/2014/main" id="{F7C867BE-3814-6B07-879B-8B25D071997A}"/>
              </a:ext>
            </a:extLst>
          </p:cNvPr>
          <p:cNvSpPr>
            <a:spLocks noGrp="1"/>
          </p:cNvSpPr>
          <p:nvPr>
            <p:ph idx="1"/>
          </p:nvPr>
        </p:nvSpPr>
        <p:spPr/>
        <p:txBody>
          <a:bodyPr/>
          <a:lstStyle/>
          <a:p>
            <a:r>
              <a:rPr lang="ja-JP" altLang="en-US" sz="2800" dirty="0"/>
              <a:t>当院での検査方法</a:t>
            </a:r>
            <a:endParaRPr lang="en-US" altLang="ja-JP" sz="2800" dirty="0"/>
          </a:p>
          <a:p>
            <a:r>
              <a:rPr kumimoji="1" lang="ja-JP" altLang="en-US" sz="3200" dirty="0"/>
              <a:t>　・迅速診断キットでの診断　</a:t>
            </a:r>
            <a:endParaRPr lang="en-US" altLang="ja-JP" sz="3200" dirty="0"/>
          </a:p>
          <a:p>
            <a:r>
              <a:rPr kumimoji="1" lang="ja-JP" altLang="en-US" sz="3200" dirty="0"/>
              <a:t>　　　　　　</a:t>
            </a:r>
            <a:endParaRPr kumimoji="1" lang="ja-JP" altLang="en-US" dirty="0"/>
          </a:p>
        </p:txBody>
      </p:sp>
      <p:pic>
        <p:nvPicPr>
          <p:cNvPr id="4" name="図 3">
            <a:extLst>
              <a:ext uri="{FF2B5EF4-FFF2-40B4-BE49-F238E27FC236}">
                <a16:creationId xmlns:a16="http://schemas.microsoft.com/office/drawing/2014/main" id="{DE7DF120-B4A4-8FFA-C61B-4D74398071CD}"/>
              </a:ext>
            </a:extLst>
          </p:cNvPr>
          <p:cNvPicPr>
            <a:picLocks noChangeAspect="1"/>
          </p:cNvPicPr>
          <p:nvPr/>
        </p:nvPicPr>
        <p:blipFill>
          <a:blip r:embed="rId3"/>
          <a:stretch>
            <a:fillRect/>
          </a:stretch>
        </p:blipFill>
        <p:spPr>
          <a:xfrm>
            <a:off x="4742180" y="3208868"/>
            <a:ext cx="2768600" cy="2768600"/>
          </a:xfrm>
          <a:prstGeom prst="rect">
            <a:avLst/>
          </a:prstGeom>
        </p:spPr>
      </p:pic>
    </p:spTree>
    <p:extLst>
      <p:ext uri="{BB962C8B-B14F-4D97-AF65-F5344CB8AC3E}">
        <p14:creationId xmlns:p14="http://schemas.microsoft.com/office/powerpoint/2010/main" val="3388240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F37B62-7B14-D815-D3D8-F9596305F3E7}"/>
              </a:ext>
            </a:extLst>
          </p:cNvPr>
          <p:cNvSpPr>
            <a:spLocks noGrp="1"/>
          </p:cNvSpPr>
          <p:nvPr>
            <p:ph type="title"/>
          </p:nvPr>
        </p:nvSpPr>
        <p:spPr/>
        <p:txBody>
          <a:bodyPr/>
          <a:lstStyle/>
          <a:p>
            <a:r>
              <a:rPr kumimoji="1" lang="ja-JP" altLang="en-US" dirty="0"/>
              <a:t>インフルエンザにかかってしまったら</a:t>
            </a:r>
          </a:p>
        </p:txBody>
      </p:sp>
      <p:sp>
        <p:nvSpPr>
          <p:cNvPr id="3" name="コンテンツ プレースホルダー 2">
            <a:extLst>
              <a:ext uri="{FF2B5EF4-FFF2-40B4-BE49-F238E27FC236}">
                <a16:creationId xmlns:a16="http://schemas.microsoft.com/office/drawing/2014/main" id="{0213437C-89C2-8E06-93B1-634EFDCC0085}"/>
              </a:ext>
            </a:extLst>
          </p:cNvPr>
          <p:cNvSpPr>
            <a:spLocks noGrp="1"/>
          </p:cNvSpPr>
          <p:nvPr>
            <p:ph idx="1"/>
          </p:nvPr>
        </p:nvSpPr>
        <p:spPr/>
        <p:txBody>
          <a:bodyPr>
            <a:normAutofit/>
          </a:bodyPr>
          <a:lstStyle/>
          <a:p>
            <a:r>
              <a:rPr kumimoji="1" lang="ja-JP" altLang="en-US" sz="3600" dirty="0"/>
              <a:t>①抗インフルエンザ薬の内服</a:t>
            </a:r>
            <a:endParaRPr kumimoji="1" lang="en-US" altLang="ja-JP" sz="3600" dirty="0"/>
          </a:p>
          <a:p>
            <a:r>
              <a:rPr lang="ja-JP" altLang="en-US" sz="3600" dirty="0"/>
              <a:t>②</a:t>
            </a:r>
            <a:r>
              <a:rPr kumimoji="1" lang="ja-JP" altLang="en-US" sz="3600" dirty="0"/>
              <a:t>十分な休養　睡眠をとる</a:t>
            </a:r>
            <a:endParaRPr kumimoji="1" lang="en-US" altLang="ja-JP" sz="3600" dirty="0"/>
          </a:p>
          <a:p>
            <a:r>
              <a:rPr lang="ja-JP" altLang="en-US" sz="3600" dirty="0"/>
              <a:t>③水分・栄養の補給</a:t>
            </a:r>
            <a:endParaRPr lang="en-US" altLang="ja-JP" sz="3600" dirty="0"/>
          </a:p>
          <a:p>
            <a:r>
              <a:rPr lang="ja-JP" altLang="en-US" sz="3600" dirty="0"/>
              <a:t>④室内の保湿・保温</a:t>
            </a:r>
            <a:endParaRPr lang="en-US" altLang="ja-JP" sz="3600" dirty="0"/>
          </a:p>
          <a:p>
            <a:endParaRPr kumimoji="1" lang="ja-JP" altLang="en-US" sz="3600" dirty="0"/>
          </a:p>
        </p:txBody>
      </p:sp>
      <p:pic>
        <p:nvPicPr>
          <p:cNvPr id="5" name="図 4">
            <a:extLst>
              <a:ext uri="{FF2B5EF4-FFF2-40B4-BE49-F238E27FC236}">
                <a16:creationId xmlns:a16="http://schemas.microsoft.com/office/drawing/2014/main" id="{4D9C4DE7-09D0-8343-F970-6A39E4077DC0}"/>
              </a:ext>
            </a:extLst>
          </p:cNvPr>
          <p:cNvPicPr>
            <a:picLocks noChangeAspect="1"/>
          </p:cNvPicPr>
          <p:nvPr/>
        </p:nvPicPr>
        <p:blipFill>
          <a:blip r:embed="rId3"/>
          <a:stretch>
            <a:fillRect/>
          </a:stretch>
        </p:blipFill>
        <p:spPr>
          <a:xfrm>
            <a:off x="7169150" y="3106420"/>
            <a:ext cx="1784350" cy="3211830"/>
          </a:xfrm>
          <a:prstGeom prst="rect">
            <a:avLst/>
          </a:prstGeom>
        </p:spPr>
      </p:pic>
      <p:pic>
        <p:nvPicPr>
          <p:cNvPr id="6" name="図 5">
            <a:extLst>
              <a:ext uri="{FF2B5EF4-FFF2-40B4-BE49-F238E27FC236}">
                <a16:creationId xmlns:a16="http://schemas.microsoft.com/office/drawing/2014/main" id="{ECCF5C69-F6F3-38E5-51DF-CA0CD5799DAD}"/>
              </a:ext>
            </a:extLst>
          </p:cNvPr>
          <p:cNvPicPr>
            <a:picLocks noChangeAspect="1"/>
          </p:cNvPicPr>
          <p:nvPr/>
        </p:nvPicPr>
        <p:blipFill>
          <a:blip r:embed="rId4"/>
          <a:stretch>
            <a:fillRect/>
          </a:stretch>
        </p:blipFill>
        <p:spPr>
          <a:xfrm>
            <a:off x="8712200" y="3232785"/>
            <a:ext cx="2959100" cy="2959100"/>
          </a:xfrm>
          <a:prstGeom prst="rect">
            <a:avLst/>
          </a:prstGeom>
        </p:spPr>
      </p:pic>
    </p:spTree>
    <p:extLst>
      <p:ext uri="{BB962C8B-B14F-4D97-AF65-F5344CB8AC3E}">
        <p14:creationId xmlns:p14="http://schemas.microsoft.com/office/powerpoint/2010/main" val="2127764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9F8171-75C1-640E-8D71-C400C1D94C4E}"/>
              </a:ext>
            </a:extLst>
          </p:cNvPr>
          <p:cNvSpPr>
            <a:spLocks noGrp="1"/>
          </p:cNvSpPr>
          <p:nvPr>
            <p:ph type="title"/>
          </p:nvPr>
        </p:nvSpPr>
        <p:spPr/>
        <p:txBody>
          <a:bodyPr/>
          <a:lstStyle/>
          <a:p>
            <a:r>
              <a:rPr kumimoji="1" lang="ja-JP" altLang="en-US" dirty="0"/>
              <a:t>家族はどうしたらいい？</a:t>
            </a:r>
          </a:p>
        </p:txBody>
      </p:sp>
      <p:sp>
        <p:nvSpPr>
          <p:cNvPr id="3" name="コンテンツ プレースホルダー 2">
            <a:extLst>
              <a:ext uri="{FF2B5EF4-FFF2-40B4-BE49-F238E27FC236}">
                <a16:creationId xmlns:a16="http://schemas.microsoft.com/office/drawing/2014/main" id="{FF01FD74-A52F-F82C-4CB7-07836396DE56}"/>
              </a:ext>
            </a:extLst>
          </p:cNvPr>
          <p:cNvSpPr>
            <a:spLocks noGrp="1"/>
          </p:cNvSpPr>
          <p:nvPr>
            <p:ph idx="1"/>
          </p:nvPr>
        </p:nvSpPr>
        <p:spPr/>
        <p:txBody>
          <a:bodyPr>
            <a:normAutofit lnSpcReduction="10000"/>
          </a:bodyPr>
          <a:lstStyle/>
          <a:p>
            <a:r>
              <a:rPr lang="ja-JP" altLang="en-US" sz="3200" dirty="0"/>
              <a:t>①できればお部屋は別にして感染している家族を隔離</a:t>
            </a:r>
            <a:endParaRPr lang="en-US" altLang="ja-JP" sz="3200" dirty="0"/>
          </a:p>
          <a:p>
            <a:r>
              <a:rPr lang="ja-JP" altLang="en-US" sz="3200" dirty="0"/>
              <a:t>②インフルエンザに感染した家族と接するときは、マスクの</a:t>
            </a:r>
            <a:endParaRPr lang="en-US" altLang="ja-JP" sz="3200" dirty="0"/>
          </a:p>
          <a:p>
            <a:r>
              <a:rPr lang="ja-JP" altLang="en-US" sz="3200" dirty="0"/>
              <a:t>　着用</a:t>
            </a:r>
            <a:endParaRPr lang="en-US" altLang="ja-JP" sz="3200" dirty="0"/>
          </a:p>
          <a:p>
            <a:r>
              <a:rPr lang="ja-JP" altLang="en-US" sz="3200" dirty="0"/>
              <a:t>③手洗い、うがい</a:t>
            </a:r>
            <a:endParaRPr lang="en-US" altLang="ja-JP" sz="3200" dirty="0"/>
          </a:p>
          <a:p>
            <a:r>
              <a:rPr lang="ja-JP" altLang="en-US" sz="3200" dirty="0"/>
              <a:t>④</a:t>
            </a:r>
            <a:r>
              <a:rPr kumimoji="1" lang="ja-JP" altLang="en-US" sz="3200" dirty="0"/>
              <a:t>部屋の定期的な換気</a:t>
            </a:r>
            <a:endParaRPr kumimoji="1" lang="en-US" altLang="ja-JP" sz="3200" dirty="0"/>
          </a:p>
          <a:p>
            <a:r>
              <a:rPr lang="ja-JP" altLang="en-US" sz="3200" dirty="0"/>
              <a:t>⑤よく触れる場所のアルコール消毒</a:t>
            </a:r>
            <a:endParaRPr lang="en-US" altLang="ja-JP" sz="3200" dirty="0"/>
          </a:p>
          <a:p>
            <a:r>
              <a:rPr lang="ja-JP" altLang="en-US" sz="3200" dirty="0"/>
              <a:t>⑥</a:t>
            </a:r>
            <a:r>
              <a:rPr kumimoji="1" lang="ja-JP" altLang="en-US" sz="3200" dirty="0"/>
              <a:t>タオル、寝具　の共用はしない</a:t>
            </a:r>
            <a:endParaRPr kumimoji="1" lang="en-US" altLang="ja-JP" sz="3200" dirty="0"/>
          </a:p>
          <a:p>
            <a:endParaRPr kumimoji="1" lang="ja-JP" altLang="en-US" dirty="0"/>
          </a:p>
        </p:txBody>
      </p:sp>
      <p:pic>
        <p:nvPicPr>
          <p:cNvPr id="4" name="図 3">
            <a:extLst>
              <a:ext uri="{FF2B5EF4-FFF2-40B4-BE49-F238E27FC236}">
                <a16:creationId xmlns:a16="http://schemas.microsoft.com/office/drawing/2014/main" id="{81CEFFAE-FCCC-5BF1-D351-9ED8010B35BB}"/>
              </a:ext>
            </a:extLst>
          </p:cNvPr>
          <p:cNvPicPr>
            <a:picLocks noChangeAspect="1"/>
          </p:cNvPicPr>
          <p:nvPr/>
        </p:nvPicPr>
        <p:blipFill>
          <a:blip r:embed="rId3"/>
          <a:stretch>
            <a:fillRect/>
          </a:stretch>
        </p:blipFill>
        <p:spPr>
          <a:xfrm>
            <a:off x="8735219" y="3561496"/>
            <a:ext cx="3278982" cy="3429001"/>
          </a:xfrm>
          <a:prstGeom prst="rect">
            <a:avLst/>
          </a:prstGeom>
        </p:spPr>
      </p:pic>
    </p:spTree>
    <p:extLst>
      <p:ext uri="{BB962C8B-B14F-4D97-AF65-F5344CB8AC3E}">
        <p14:creationId xmlns:p14="http://schemas.microsoft.com/office/powerpoint/2010/main" val="360018998"/>
      </p:ext>
    </p:extLst>
  </p:cSld>
  <p:clrMapOvr>
    <a:masterClrMapping/>
  </p:clrMapOvr>
</p:sld>
</file>

<file path=ppt/theme/theme1.xml><?xml version="1.0" encoding="utf-8"?>
<a:theme xmlns:a="http://schemas.openxmlformats.org/drawingml/2006/main" name="レトロスペクト">
  <a:themeElements>
    <a:clrScheme name="レトロスペクト">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14904</TotalTime>
  <Words>2947</Words>
  <Application>Microsoft Office PowerPoint</Application>
  <PresentationFormat>ワイド画面</PresentationFormat>
  <Paragraphs>276</Paragraphs>
  <Slides>22</Slides>
  <Notes>21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22</vt:i4>
      </vt:variant>
    </vt:vector>
  </HeadingPairs>
  <TitlesOfParts>
    <vt:vector size="27" baseType="lpstr">
      <vt:lpstr>ＭＳ Ｐゴシック</vt:lpstr>
      <vt:lpstr>游ゴシック</vt:lpstr>
      <vt:lpstr>Calibri</vt:lpstr>
      <vt:lpstr>Calibri Light</vt:lpstr>
      <vt:lpstr>レトロスペクト</vt:lpstr>
      <vt:lpstr>冬に流行る感染症 ～インフルエンザ・ノロウィルスについて～  </vt:lpstr>
      <vt:lpstr>インフルエンザとは？</vt:lpstr>
      <vt:lpstr>感染経路</vt:lpstr>
      <vt:lpstr>インフルエンザの潜伏期間・感染期間</vt:lpstr>
      <vt:lpstr>インフルエンザの症状</vt:lpstr>
      <vt:lpstr>注意！</vt:lpstr>
      <vt:lpstr>インフルエンザの診断</vt:lpstr>
      <vt:lpstr>インフルエンザにかかってしまったら</vt:lpstr>
      <vt:lpstr>家族はどうしたらいい？</vt:lpstr>
      <vt:lpstr>日頃からの感染予防は？</vt:lpstr>
      <vt:lpstr>感染性胃腸炎について</vt:lpstr>
      <vt:lpstr>感染経路　　　　　　　　　　　</vt:lpstr>
      <vt:lpstr>ノロウィルスの症状</vt:lpstr>
      <vt:lpstr>ノロウィルスの潜伏期間・感染期間</vt:lpstr>
      <vt:lpstr>ノロウィルスにかかってしまったら</vt:lpstr>
      <vt:lpstr>家族はどうしたら良い？</vt:lpstr>
      <vt:lpstr>次亜塩素酸ナトリウム消毒液の作り方 　　　　　　　　　　　　　（原液の濃度が5％の場合)</vt:lpstr>
      <vt:lpstr>吐いた物の処理方法</vt:lpstr>
      <vt:lpstr>PowerPoint プレゼンテーション</vt:lpstr>
      <vt:lpstr>PowerPoint プレゼンテーション</vt:lpstr>
      <vt:lpstr>日頃からの予防対策</vt:lpstr>
      <vt:lpstr>最後に</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冬に流行る感染症 ～インフルエンザ・ノロウィルスについて～</dc:title>
  <dc:creator>satomi yuuji</dc:creator>
  <cp:lastModifiedBy>櫛田　麻千子</cp:lastModifiedBy>
  <cp:revision>8</cp:revision>
  <cp:lastPrinted>2026-01-08T11:57:49Z</cp:lastPrinted>
  <dcterms:created xsi:type="dcterms:W3CDTF">2025-12-21T03:22:40Z</dcterms:created>
  <dcterms:modified xsi:type="dcterms:W3CDTF">2026-01-21T07:21:48Z</dcterms:modified>
</cp:coreProperties>
</file>