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77" r:id="rId2"/>
    <p:sldId id="256" r:id="rId3"/>
    <p:sldId id="264" r:id="rId4"/>
    <p:sldId id="263" r:id="rId5"/>
    <p:sldId id="265" r:id="rId6"/>
    <p:sldId id="258" r:id="rId7"/>
    <p:sldId id="260" r:id="rId8"/>
    <p:sldId id="266" r:id="rId9"/>
    <p:sldId id="267" r:id="rId10"/>
    <p:sldId id="269" r:id="rId11"/>
    <p:sldId id="268" r:id="rId12"/>
    <p:sldId id="270" r:id="rId13"/>
    <p:sldId id="271" r:id="rId14"/>
    <p:sldId id="272" r:id="rId15"/>
    <p:sldId id="273" r:id="rId16"/>
    <p:sldId id="274" r:id="rId17"/>
    <p:sldId id="275" r:id="rId18"/>
    <p:sldId id="261" r:id="rId19"/>
    <p:sldId id="278" r:id="rId20"/>
    <p:sldId id="276" r:id="rId21"/>
    <p:sldId id="279" r:id="rId2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73" autoAdjust="0"/>
  </p:normalViewPr>
  <p:slideViewPr>
    <p:cSldViewPr>
      <p:cViewPr varScale="1">
        <p:scale>
          <a:sx n="43" d="100"/>
          <a:sy n="43" d="100"/>
        </p:scale>
        <p:origin x="214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CC61E68B-9F51-49EA-BC92-6EE90054DB8D}" type="datetimeFigureOut">
              <a:rPr kumimoji="1" lang="ja-JP" altLang="en-US" smtClean="0"/>
              <a:t>2026/1/21</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0203D79-C2B5-4051-A9AC-6A71567CBFDF}" type="slidenum">
              <a:rPr kumimoji="1" lang="ja-JP" altLang="en-US" smtClean="0"/>
              <a:t>‹#›</a:t>
            </a:fld>
            <a:endParaRPr kumimoji="1" lang="ja-JP" altLang="en-US"/>
          </a:p>
        </p:txBody>
      </p:sp>
    </p:spTree>
    <p:extLst>
      <p:ext uri="{BB962C8B-B14F-4D97-AF65-F5344CB8AC3E}">
        <p14:creationId xmlns:p14="http://schemas.microsoft.com/office/powerpoint/2010/main" val="1842353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0D95312-08A8-481F-8329-5245CE12A722}" type="datetimeFigureOut">
              <a:rPr kumimoji="1" lang="ja-JP" altLang="en-US" smtClean="0"/>
              <a:t>2026/1/21</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276D970-1336-452C-B3A9-CAB4BAD239C6}" type="slidenum">
              <a:rPr kumimoji="1" lang="ja-JP" altLang="en-US" smtClean="0"/>
              <a:t>‹#›</a:t>
            </a:fld>
            <a:endParaRPr kumimoji="1" lang="ja-JP" altLang="en-US"/>
          </a:p>
        </p:txBody>
      </p:sp>
    </p:spTree>
    <p:extLst>
      <p:ext uri="{BB962C8B-B14F-4D97-AF65-F5344CB8AC3E}">
        <p14:creationId xmlns:p14="http://schemas.microsoft.com/office/powerpoint/2010/main" val="24818739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みなさん、こんにちは。薬剤部の今村と申します。</a:t>
            </a:r>
            <a:endParaRPr kumimoji="1" lang="en-US" altLang="ja-JP" dirty="0"/>
          </a:p>
          <a:p>
            <a:r>
              <a:rPr kumimoji="1" lang="ja-JP" altLang="en-US" dirty="0"/>
              <a:t>私の方からは、冬に流行る感染症、薬・ワクチン編のお話をさせていただきます。</a:t>
            </a:r>
            <a:endParaRPr kumimoji="1" lang="en-US" altLang="ja-JP" dirty="0"/>
          </a:p>
          <a:p>
            <a:r>
              <a:rPr kumimoji="1" lang="ja-JP" altLang="en-US" dirty="0"/>
              <a:t>どうぞよろしくお願いします。</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a:t>
            </a:fld>
            <a:endParaRPr kumimoji="1" lang="ja-JP" altLang="en-US"/>
          </a:p>
        </p:txBody>
      </p:sp>
    </p:spTree>
    <p:extLst>
      <p:ext uri="{BB962C8B-B14F-4D97-AF65-F5344CB8AC3E}">
        <p14:creationId xmlns:p14="http://schemas.microsoft.com/office/powerpoint/2010/main" val="3324534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インフルエンザワクチンの型はどのようにして選ばれているかというと、日本では</a:t>
            </a:r>
            <a:r>
              <a:rPr kumimoji="1" lang="en-US" altLang="ja-JP" dirty="0"/>
              <a:t>WHO</a:t>
            </a:r>
            <a:r>
              <a:rPr kumimoji="1" lang="ja-JP" altLang="en-US" dirty="0"/>
              <a:t>の推奨株と国内での流行状況から予測を行い、ワクチンに適した株が選択し、</a:t>
            </a:r>
            <a:endParaRPr kumimoji="1" lang="en-US" altLang="ja-JP" dirty="0"/>
          </a:p>
          <a:p>
            <a:r>
              <a:rPr kumimoji="1" lang="ja-JP" altLang="en-US" dirty="0"/>
              <a:t>毎年</a:t>
            </a:r>
            <a:r>
              <a:rPr kumimoji="1" lang="en-US" altLang="ja-JP" dirty="0"/>
              <a:t>5</a:t>
            </a:r>
            <a:r>
              <a:rPr kumimoji="1" lang="ja-JP" altLang="en-US" dirty="0"/>
              <a:t>～</a:t>
            </a:r>
            <a:r>
              <a:rPr kumimoji="1" lang="en-US" altLang="ja-JP" dirty="0"/>
              <a:t>6</a:t>
            </a:r>
            <a:r>
              <a:rPr kumimoji="1" lang="ja-JP" altLang="en-US" dirty="0"/>
              <a:t>月に次のシーズンのワクチン株が決定されます。</a:t>
            </a:r>
            <a:endParaRPr kumimoji="1" lang="en-US" altLang="ja-JP" dirty="0"/>
          </a:p>
          <a:p>
            <a:r>
              <a:rPr kumimoji="1" lang="ja-JP" altLang="en-US" dirty="0"/>
              <a:t>日本と季節が逆のオーストラリアなどの流行状況を参考にします。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10</a:t>
            </a:fld>
            <a:endParaRPr kumimoji="1" lang="ja-JP" altLang="en-US"/>
          </a:p>
        </p:txBody>
      </p:sp>
    </p:spTree>
    <p:extLst>
      <p:ext uri="{BB962C8B-B14F-4D97-AF65-F5344CB8AC3E}">
        <p14:creationId xmlns:p14="http://schemas.microsoft.com/office/powerpoint/2010/main" val="144616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ちなみに、今年のインフルエンザクチンに入っているウイルスの型は</a:t>
            </a:r>
            <a:r>
              <a:rPr kumimoji="1" lang="en-US" altLang="ja-JP" dirty="0"/>
              <a:t>A</a:t>
            </a:r>
            <a:r>
              <a:rPr kumimoji="1" lang="ja-JP" altLang="en-US" dirty="0"/>
              <a:t>型株が</a:t>
            </a:r>
            <a:r>
              <a:rPr kumimoji="1" lang="en-US" altLang="ja-JP" dirty="0"/>
              <a:t>2</a:t>
            </a:r>
            <a:r>
              <a:rPr kumimoji="1" lang="ja-JP" altLang="en-US" dirty="0"/>
              <a:t>種類、</a:t>
            </a:r>
            <a:r>
              <a:rPr kumimoji="1" lang="en-US" altLang="ja-JP" dirty="0"/>
              <a:t>B</a:t>
            </a:r>
            <a:r>
              <a:rPr kumimoji="1" lang="ja-JP" altLang="en-US" dirty="0"/>
              <a:t>型株が</a:t>
            </a:r>
            <a:r>
              <a:rPr kumimoji="1" lang="en-US" altLang="ja-JP" dirty="0"/>
              <a:t>1</a:t>
            </a:r>
            <a:r>
              <a:rPr kumimoji="1" lang="ja-JP" altLang="en-US" dirty="0"/>
              <a:t>種類の合計</a:t>
            </a:r>
            <a:r>
              <a:rPr kumimoji="1" lang="en-US" altLang="ja-JP" dirty="0"/>
              <a:t>3</a:t>
            </a:r>
            <a:r>
              <a:rPr kumimoji="1" lang="ja-JP" altLang="en-US" dirty="0"/>
              <a:t>種類です。</a:t>
            </a:r>
            <a:endParaRPr kumimoji="1" lang="en-US" altLang="ja-JP" dirty="0"/>
          </a:p>
          <a:p>
            <a:r>
              <a:rPr kumimoji="1" lang="ja-JP" altLang="en-US" dirty="0"/>
              <a:t>株の名前は、左から、分離された国、分離された順番、分離された年となっています。</a:t>
            </a:r>
            <a:endParaRPr kumimoji="1" lang="en-US" altLang="ja-JP" dirty="0"/>
          </a:p>
          <a:p>
            <a:endParaRPr kumimoji="1" lang="en-US" altLang="ja-JP" dirty="0"/>
          </a:p>
          <a:p>
            <a:r>
              <a:rPr kumimoji="1" lang="ja-JP" altLang="en-US" dirty="0" err="1"/>
              <a:t>なので</a:t>
            </a:r>
            <a:r>
              <a:rPr kumimoji="1" lang="ja-JP" altLang="en-US" dirty="0"/>
              <a:t>今年の</a:t>
            </a:r>
            <a:r>
              <a:rPr kumimoji="1" lang="en-US" altLang="ja-JP" dirty="0"/>
              <a:t>A</a:t>
            </a:r>
            <a:r>
              <a:rPr kumimoji="1" lang="ja-JP" altLang="en-US" dirty="0"/>
              <a:t>型株は、カナダのビクトリアで</a:t>
            </a:r>
            <a:r>
              <a:rPr kumimoji="1" lang="en-US" altLang="ja-JP" dirty="0"/>
              <a:t>4897</a:t>
            </a:r>
            <a:r>
              <a:rPr kumimoji="1" lang="ja-JP" altLang="en-US" dirty="0"/>
              <a:t>番目に、</a:t>
            </a:r>
            <a:r>
              <a:rPr kumimoji="1" lang="en-US" altLang="ja-JP" dirty="0"/>
              <a:t>2022</a:t>
            </a:r>
            <a:r>
              <a:rPr kumimoji="1" lang="ja-JP" altLang="en-US" dirty="0"/>
              <a:t>年に分離されたものと、オーストラリアのパースで</a:t>
            </a:r>
            <a:r>
              <a:rPr kumimoji="1" lang="en-US" altLang="ja-JP" dirty="0"/>
              <a:t>722</a:t>
            </a:r>
            <a:r>
              <a:rPr kumimoji="1" lang="ja-JP" altLang="en-US" dirty="0"/>
              <a:t>番目に</a:t>
            </a:r>
            <a:r>
              <a:rPr kumimoji="1" lang="en-US" altLang="ja-JP" dirty="0"/>
              <a:t>2024</a:t>
            </a:r>
            <a:r>
              <a:rPr kumimoji="1" lang="ja-JP" altLang="en-US" dirty="0"/>
              <a:t>年に分離されたものが入っているということになります。</a:t>
            </a:r>
            <a:endParaRPr kumimoji="1" lang="en-US" altLang="ja-JP"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11</a:t>
            </a:fld>
            <a:endParaRPr kumimoji="1" lang="ja-JP" altLang="en-US"/>
          </a:p>
        </p:txBody>
      </p:sp>
    </p:spTree>
    <p:extLst>
      <p:ext uri="{BB962C8B-B14F-4D97-AF65-F5344CB8AC3E}">
        <p14:creationId xmlns:p14="http://schemas.microsoft.com/office/powerpoint/2010/main" val="1592534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それでは、ワクチンに入ってる型が、実際に流行した型と外れたらどうなるのでしょうか？</a:t>
            </a:r>
            <a:endParaRPr kumimoji="1" lang="en-US" altLang="ja-JP" dirty="0"/>
          </a:p>
          <a:p>
            <a:endParaRPr kumimoji="1" lang="en-US" altLang="ja-JP" dirty="0"/>
          </a:p>
          <a:p>
            <a:r>
              <a:rPr kumimoji="1" lang="ja-JP" altLang="en-US" dirty="0"/>
              <a:t>実は、</a:t>
            </a:r>
            <a:r>
              <a:rPr kumimoji="1" lang="ja-JP" altLang="en-US" sz="1200" dirty="0"/>
              <a:t>ワクチンの型がはずれても、</a:t>
            </a:r>
            <a:r>
              <a:rPr lang="ja-JP" altLang="en-US" sz="1200" b="1" u="sng" dirty="0"/>
              <a:t>感染予防効果は低下するものの、重症化予防効果は期待でき、発症しても症状が軽く済む</a:t>
            </a:r>
            <a:r>
              <a:rPr lang="ja-JP" altLang="en-US" sz="1200" dirty="0"/>
              <a:t>ことが多いです。</a:t>
            </a:r>
            <a:endParaRPr lang="en-US" altLang="ja-JP" sz="1200" dirty="0"/>
          </a:p>
          <a:p>
            <a:r>
              <a:rPr lang="ja-JP" altLang="en-US" sz="1200" dirty="0"/>
              <a:t>先ほどお話した通り、ワクチンは流行予測に基づいて作られるため、実際に流行したウイルスと型が違</a:t>
            </a:r>
            <a:r>
              <a:rPr lang="ja-JP" altLang="en-US" sz="1200" dirty="0">
                <a:latin typeface="+mn-ea"/>
              </a:rPr>
              <a:t>う</a:t>
            </a:r>
            <a:r>
              <a:rPr lang="ja-JP" altLang="en-US" sz="1200" dirty="0"/>
              <a:t>ことはありますが、</a:t>
            </a:r>
            <a:r>
              <a:rPr lang="ja-JP" altLang="en-US" sz="1200" b="1" u="sng" dirty="0"/>
              <a:t>一部でも型が合っていれば</a:t>
            </a:r>
            <a:endParaRPr lang="en-US" altLang="ja-JP" sz="1200" b="1" u="sng" dirty="0"/>
          </a:p>
          <a:p>
            <a:r>
              <a:rPr lang="ja-JP" altLang="en-US" sz="1200" b="1" u="sng" dirty="0"/>
              <a:t>効果が期待でき、全く無意味になるわけではありません</a:t>
            </a:r>
            <a:r>
              <a:rPr lang="ja-JP" altLang="en-US" sz="1200" u="sng" dirty="0"/>
              <a:t>！ </a:t>
            </a:r>
            <a:endParaRPr kumimoji="1" lang="ja-JP" altLang="en-US" sz="1200" u="sng" dirty="0"/>
          </a:p>
          <a:p>
            <a:r>
              <a:rPr kumimoji="1" lang="ja-JP" altLang="en-US" dirty="0"/>
              <a:t>感染だけではなく、重症化を防ぐという観点でも、ワクチン接種が推奨されています。</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12</a:t>
            </a:fld>
            <a:endParaRPr kumimoji="1" lang="ja-JP" altLang="en-US"/>
          </a:p>
        </p:txBody>
      </p:sp>
    </p:spTree>
    <p:extLst>
      <p:ext uri="{BB962C8B-B14F-4D97-AF65-F5344CB8AC3E}">
        <p14:creationId xmlns:p14="http://schemas.microsoft.com/office/powerpoint/2010/main" val="166679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ワクチンの効果発現の時期についてです。</a:t>
            </a:r>
            <a:endParaRPr kumimoji="1" lang="en-US" altLang="ja-JP" dirty="0"/>
          </a:p>
          <a:p>
            <a:r>
              <a:rPr kumimoji="1" lang="ja-JP" altLang="en-US" dirty="0"/>
              <a:t>インフルエンザワクチンは接種後すぐに効果があるわけではありません</a:t>
            </a:r>
            <a:endParaRPr kumimoji="1" lang="en-US" altLang="ja-JP" dirty="0"/>
          </a:p>
          <a:p>
            <a:r>
              <a:rPr kumimoji="1" lang="ja-JP" altLang="en-US" dirty="0"/>
              <a:t>ワクチンの効果が出るまでは、約</a:t>
            </a:r>
            <a:r>
              <a:rPr kumimoji="1" lang="en-US" altLang="ja-JP" dirty="0"/>
              <a:t>2</a:t>
            </a:r>
            <a:r>
              <a:rPr kumimoji="1" lang="ja-JP" altLang="en-US" dirty="0"/>
              <a:t>週間かかります。</a:t>
            </a:r>
            <a:endParaRPr kumimoji="1" lang="en-US" altLang="ja-JP" dirty="0"/>
          </a:p>
          <a:p>
            <a:endParaRPr kumimoji="1" lang="en-US" altLang="ja-JP" dirty="0"/>
          </a:p>
          <a:p>
            <a:r>
              <a:rPr kumimoji="1" lang="ja-JP" altLang="en-US" dirty="0"/>
              <a:t>また、効果の持続は、個人差はありますが大体</a:t>
            </a:r>
            <a:r>
              <a:rPr kumimoji="1" lang="en-US" altLang="ja-JP" dirty="0"/>
              <a:t>3</a:t>
            </a:r>
            <a:r>
              <a:rPr kumimoji="1" lang="ja-JP" altLang="en-US" dirty="0"/>
              <a:t>～</a:t>
            </a:r>
            <a:r>
              <a:rPr kumimoji="1" lang="en-US" altLang="ja-JP" dirty="0"/>
              <a:t>5</a:t>
            </a:r>
            <a:r>
              <a:rPr kumimoji="1" lang="ja-JP" altLang="en-US" dirty="0"/>
              <a:t>か月程度と考えられています。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13</a:t>
            </a:fld>
            <a:endParaRPr kumimoji="1" lang="ja-JP" altLang="en-US"/>
          </a:p>
        </p:txBody>
      </p:sp>
    </p:spTree>
    <p:extLst>
      <p:ext uri="{BB962C8B-B14F-4D97-AF65-F5344CB8AC3E}">
        <p14:creationId xmlns:p14="http://schemas.microsoft.com/office/powerpoint/2010/main" val="353231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インフルエンザワクチンは</a:t>
            </a:r>
            <a:r>
              <a:rPr kumimoji="1" lang="en-US" altLang="ja-JP" dirty="0"/>
              <a:t>1</a:t>
            </a:r>
            <a:r>
              <a:rPr kumimoji="1" lang="ja-JP" altLang="en-US" dirty="0"/>
              <a:t>回か</a:t>
            </a:r>
            <a:r>
              <a:rPr kumimoji="1" lang="en-US" altLang="ja-JP" dirty="0"/>
              <a:t>2</a:t>
            </a:r>
            <a:r>
              <a:rPr kumimoji="1" lang="ja-JP" altLang="en-US" dirty="0"/>
              <a:t>回接種のどちらが良いのでしょうか。</a:t>
            </a:r>
            <a:endParaRPr kumimoji="1" lang="en-US" altLang="ja-JP" dirty="0"/>
          </a:p>
          <a:p>
            <a:endParaRPr kumimoji="1" lang="en-US" altLang="ja-JP" dirty="0"/>
          </a:p>
          <a:p>
            <a:r>
              <a:rPr kumimoji="1" lang="en-US" altLang="ja-JP" dirty="0"/>
              <a:t>13</a:t>
            </a:r>
            <a:r>
              <a:rPr kumimoji="1" lang="ja-JP" altLang="en-US" dirty="0"/>
              <a:t>歳以上の方は原則、</a:t>
            </a:r>
            <a:r>
              <a:rPr kumimoji="1" lang="en-US" altLang="ja-JP" dirty="0"/>
              <a:t>1</a:t>
            </a:r>
            <a:r>
              <a:rPr kumimoji="1" lang="ja-JP" altLang="en-US" dirty="0"/>
              <a:t>回接種となっています。ただし、</a:t>
            </a:r>
            <a:r>
              <a:rPr kumimoji="1" lang="en-US" altLang="ja-JP" dirty="0"/>
              <a:t>13</a:t>
            </a:r>
            <a:r>
              <a:rPr kumimoji="1" lang="ja-JP" altLang="en-US" dirty="0"/>
              <a:t>歳以上の基礎疾患がある方で、著しく免疫が抑制されている状態にあると</a:t>
            </a:r>
            <a:endParaRPr kumimoji="1" lang="en-US" altLang="ja-JP" dirty="0"/>
          </a:p>
          <a:p>
            <a:r>
              <a:rPr kumimoji="1" lang="ja-JP" altLang="en-US" dirty="0"/>
              <a:t>考えられる人たちは、医師の判断で</a:t>
            </a:r>
            <a:r>
              <a:rPr kumimoji="1" lang="en-US" altLang="ja-JP" dirty="0"/>
              <a:t>2</a:t>
            </a:r>
            <a:r>
              <a:rPr kumimoji="1" lang="ja-JP" altLang="en-US" dirty="0"/>
              <a:t>回接種となる場合があります。</a:t>
            </a:r>
            <a:endParaRPr kumimoji="1" lang="en-US" altLang="ja-JP" dirty="0"/>
          </a:p>
          <a:p>
            <a:endParaRPr kumimoji="1" lang="en-US" altLang="ja-JP" dirty="0"/>
          </a:p>
          <a:p>
            <a:r>
              <a:rPr kumimoji="1" lang="ja-JP" altLang="en-US" dirty="0"/>
              <a:t>また、定期の予防接種は</a:t>
            </a:r>
            <a:r>
              <a:rPr kumimoji="1" lang="en-US" altLang="ja-JP" dirty="0"/>
              <a:t>1</a:t>
            </a:r>
            <a:r>
              <a:rPr kumimoji="1" lang="ja-JP" altLang="en-US" dirty="0"/>
              <a:t>回接種としています。</a:t>
            </a:r>
            <a:endParaRPr kumimoji="1" lang="en-US" altLang="ja-JP" dirty="0"/>
          </a:p>
          <a:p>
            <a:endParaRPr kumimoji="1" lang="en-US" altLang="ja-JP" dirty="0"/>
          </a:p>
          <a:p>
            <a:r>
              <a:rPr kumimoji="1" lang="ja-JP" altLang="en-US" dirty="0"/>
              <a:t>小児の場合は２回接種が推奨されています。初めて接種する場合など、免疫が十分獲得できない可能性があるためです。</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14</a:t>
            </a:fld>
            <a:endParaRPr kumimoji="1" lang="ja-JP" altLang="en-US"/>
          </a:p>
        </p:txBody>
      </p:sp>
    </p:spTree>
    <p:extLst>
      <p:ext uri="{BB962C8B-B14F-4D97-AF65-F5344CB8AC3E}">
        <p14:creationId xmlns:p14="http://schemas.microsoft.com/office/powerpoint/2010/main" val="1279005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次に、新しいインフルエンザワクチンについてお話します。</a:t>
            </a:r>
            <a:endParaRPr kumimoji="1" lang="en-US" altLang="ja-JP" dirty="0"/>
          </a:p>
          <a:p>
            <a:endParaRPr kumimoji="1" lang="en-US" altLang="ja-JP" dirty="0"/>
          </a:p>
          <a:p>
            <a:r>
              <a:rPr kumimoji="1" lang="en-US" altLang="ja-JP" dirty="0"/>
              <a:t>1</a:t>
            </a:r>
            <a:r>
              <a:rPr kumimoji="1" lang="ja-JP" altLang="en-US" dirty="0"/>
              <a:t>つ目はフルミストという、経鼻インフルエンザワクチンです。</a:t>
            </a:r>
            <a:endParaRPr kumimoji="1" lang="en-US" altLang="ja-JP" dirty="0"/>
          </a:p>
          <a:p>
            <a:r>
              <a:rPr kumimoji="1" lang="ja-JP" altLang="en-US" dirty="0"/>
              <a:t>従来の皮下注射と異なり、鼻腔にワクチンを噴霧することで接種するので、注射が苦手なお子様にもスムーズに投与可能です。</a:t>
            </a:r>
            <a:endParaRPr kumimoji="1" lang="en-US" altLang="ja-JP" dirty="0"/>
          </a:p>
          <a:p>
            <a:endParaRPr kumimoji="1" lang="en-US" altLang="ja-JP" dirty="0"/>
          </a:p>
          <a:p>
            <a:r>
              <a:rPr kumimoji="1" lang="ja-JP" altLang="en-US" dirty="0"/>
              <a:t>日本では、</a:t>
            </a:r>
            <a:r>
              <a:rPr lang="en-US" altLang="ja-JP" sz="1200" dirty="0">
                <a:solidFill>
                  <a:srgbClr val="FF0000"/>
                </a:solidFill>
              </a:rPr>
              <a:t>2</a:t>
            </a:r>
            <a:r>
              <a:rPr lang="ja-JP" altLang="en-US" sz="1200" dirty="0">
                <a:solidFill>
                  <a:srgbClr val="FF0000"/>
                </a:solidFill>
              </a:rPr>
              <a:t>歳以上</a:t>
            </a:r>
            <a:r>
              <a:rPr lang="en-US" altLang="ja-JP" sz="1200" dirty="0">
                <a:solidFill>
                  <a:srgbClr val="FF0000"/>
                </a:solidFill>
              </a:rPr>
              <a:t>19</a:t>
            </a:r>
            <a:r>
              <a:rPr lang="ja-JP" altLang="en-US" sz="1200" dirty="0">
                <a:solidFill>
                  <a:srgbClr val="FF0000"/>
                </a:solidFill>
              </a:rPr>
              <a:t>歳未満</a:t>
            </a:r>
            <a:r>
              <a:rPr lang="ja-JP" altLang="en-US" sz="1200" dirty="0"/>
              <a:t>の方が接種可能です。また</a:t>
            </a:r>
            <a:r>
              <a:rPr lang="en-US" altLang="ja-JP" sz="1200" dirty="0"/>
              <a:t>19</a:t>
            </a:r>
            <a:r>
              <a:rPr lang="ja-JP" altLang="en-US" sz="1200" dirty="0"/>
              <a:t>歳～</a:t>
            </a:r>
            <a:r>
              <a:rPr lang="en-US" altLang="ja-JP" sz="1200" dirty="0"/>
              <a:t>49</a:t>
            </a:r>
            <a:r>
              <a:rPr lang="ja-JP" altLang="en-US" sz="1200" dirty="0"/>
              <a:t>歳の方も任意接種が可能です。</a:t>
            </a:r>
            <a:endParaRPr lang="en-US" altLang="ja-JP" sz="1200" dirty="0"/>
          </a:p>
          <a:p>
            <a:endParaRPr lang="en-US" altLang="ja-JP" sz="1200" dirty="0"/>
          </a:p>
          <a:p>
            <a:r>
              <a:rPr lang="ja-JP" altLang="en-US" sz="1200" dirty="0"/>
              <a:t>なぜ、大人は使えないかというと、大人は小児に比べて、今までに身に着けた免疫があり、経鼻ワクチンの効果が出るまでにウイルスを排除してしまう可能性があるためです。</a:t>
            </a:r>
            <a:endParaRPr lang="en-US" altLang="ja-JP" sz="1200" dirty="0"/>
          </a:p>
          <a:p>
            <a:endParaRPr kumimoji="1" lang="en-US" altLang="ja-JP"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15</a:t>
            </a:fld>
            <a:endParaRPr kumimoji="1" lang="ja-JP" altLang="en-US"/>
          </a:p>
        </p:txBody>
      </p:sp>
    </p:spTree>
    <p:extLst>
      <p:ext uri="{BB962C8B-B14F-4D97-AF65-F5344CB8AC3E}">
        <p14:creationId xmlns:p14="http://schemas.microsoft.com/office/powerpoint/2010/main" val="2770670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フルミストの接種方法はご覧の通りです。</a:t>
            </a:r>
            <a:endParaRPr kumimoji="1" lang="en-US" altLang="ja-JP" dirty="0"/>
          </a:p>
          <a:p>
            <a:endParaRPr kumimoji="1" lang="en-US" altLang="ja-JP" dirty="0"/>
          </a:p>
          <a:p>
            <a:r>
              <a:rPr kumimoji="1" lang="ja-JP" altLang="en-US" dirty="0"/>
              <a:t>頭を上に向け、片方の鼻の内側にワクチンを半分噴霧します。</a:t>
            </a:r>
            <a:endParaRPr kumimoji="1" lang="en-US" altLang="ja-JP" dirty="0"/>
          </a:p>
          <a:p>
            <a:r>
              <a:rPr kumimoji="1" lang="ja-JP" altLang="en-US" dirty="0"/>
              <a:t>その後、もう片方の鼻にも残りのワクチンを噴霧して、接種は終了です。</a:t>
            </a:r>
            <a:endParaRPr kumimoji="1" lang="en-US" altLang="ja-JP" dirty="0"/>
          </a:p>
          <a:p>
            <a:endParaRPr kumimoji="1" lang="en-US" altLang="ja-JP" dirty="0"/>
          </a:p>
          <a:p>
            <a:r>
              <a:rPr kumimoji="1" lang="ja-JP" altLang="en-US" dirty="0"/>
              <a:t>とても便利なワクチンですが、残念ながら今のところ当院では接種できませんのでご注意ください。</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16</a:t>
            </a:fld>
            <a:endParaRPr kumimoji="1" lang="ja-JP" altLang="en-US"/>
          </a:p>
        </p:txBody>
      </p:sp>
    </p:spTree>
    <p:extLst>
      <p:ext uri="{BB962C8B-B14F-4D97-AF65-F5344CB8AC3E}">
        <p14:creationId xmlns:p14="http://schemas.microsoft.com/office/powerpoint/2010/main" val="1780334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つ目はエフルエルダという高用量ワクチンです。</a:t>
            </a:r>
            <a:endParaRPr kumimoji="1" lang="en-US" altLang="ja-JP" dirty="0"/>
          </a:p>
          <a:p>
            <a:endParaRPr kumimoji="1" lang="en-US" altLang="ja-JP" dirty="0"/>
          </a:p>
          <a:p>
            <a:r>
              <a:rPr lang="ja-JP" altLang="en-US" sz="1200" dirty="0"/>
              <a:t>﻿標準用量の</a:t>
            </a:r>
            <a:r>
              <a:rPr lang="en-US" altLang="ja-JP" sz="1200" dirty="0">
                <a:solidFill>
                  <a:srgbClr val="FF0000"/>
                </a:solidFill>
              </a:rPr>
              <a:t>4</a:t>
            </a:r>
            <a:r>
              <a:rPr lang="ja-JP" altLang="en-US" sz="1200" dirty="0">
                <a:solidFill>
                  <a:srgbClr val="FF0000"/>
                </a:solidFill>
              </a:rPr>
              <a:t>倍量</a:t>
            </a:r>
            <a:r>
              <a:rPr lang="ja-JP" altLang="en-US" sz="1200" dirty="0"/>
              <a:t>の抗原が配合されており、インフルエンザの重症化リスクや入院リスクが上昇する高齢者向けのワクチンとして開発されました。</a:t>
            </a:r>
            <a:endParaRPr lang="en-US" altLang="ja-JP" sz="1200" dirty="0"/>
          </a:p>
          <a:p>
            <a:r>
              <a:rPr lang="en-US" altLang="ja-JP" sz="1200" u="sng" dirty="0"/>
              <a:t>2026</a:t>
            </a:r>
            <a:r>
              <a:rPr lang="ja-JP" altLang="en-US" sz="1200" u="sng" dirty="0"/>
              <a:t>年</a:t>
            </a:r>
            <a:r>
              <a:rPr lang="en-US" altLang="ja-JP" sz="1200" u="sng" dirty="0"/>
              <a:t>10</a:t>
            </a:r>
            <a:r>
              <a:rPr lang="ja-JP" altLang="en-US" sz="1200" u="sng" dirty="0"/>
              <a:t>月</a:t>
            </a:r>
            <a:r>
              <a:rPr lang="en-US" altLang="ja-JP" sz="1200" u="sng" dirty="0"/>
              <a:t>1</a:t>
            </a:r>
            <a:r>
              <a:rPr lang="ja-JP" altLang="en-US" sz="1200" u="sng" dirty="0"/>
              <a:t>日</a:t>
            </a:r>
            <a:r>
              <a:rPr lang="ja-JP" altLang="en-US" sz="1200" dirty="0"/>
              <a:t>より、</a:t>
            </a:r>
            <a:r>
              <a:rPr lang="en-US" altLang="ja-JP" sz="1200" dirty="0">
                <a:solidFill>
                  <a:srgbClr val="FF0000"/>
                </a:solidFill>
              </a:rPr>
              <a:t>75</a:t>
            </a:r>
            <a:r>
              <a:rPr lang="ja-JP" altLang="en-US" sz="1200" dirty="0">
                <a:solidFill>
                  <a:srgbClr val="FF0000"/>
                </a:solidFill>
              </a:rPr>
              <a:t>歳以上の成人</a:t>
            </a:r>
            <a:r>
              <a:rPr lang="ja-JP" altLang="en-US" sz="1200" dirty="0"/>
              <a:t>を対象に定期接種へ導入されます。</a:t>
            </a:r>
            <a:endParaRPr lang="en-US" altLang="ja-JP" sz="1200" dirty="0"/>
          </a:p>
          <a:p>
            <a:r>
              <a:rPr lang="en-US" altLang="ja-JP" sz="1200" dirty="0"/>
              <a:t>60</a:t>
            </a:r>
            <a:r>
              <a:rPr lang="ja-JP" altLang="en-US" sz="1200" dirty="0"/>
              <a:t>歳以上</a:t>
            </a:r>
            <a:r>
              <a:rPr lang="en-US" altLang="ja-JP" sz="1200" dirty="0"/>
              <a:t>75</a:t>
            </a:r>
            <a:r>
              <a:rPr lang="ja-JP" altLang="en-US" sz="1200" dirty="0"/>
              <a:t>歳未満の方も、任意接種で接種可能です！</a:t>
            </a:r>
            <a:endParaRPr lang="en-US" altLang="ja-JP" sz="1200" dirty="0"/>
          </a:p>
          <a:p>
            <a:endParaRPr lang="en-US" altLang="ja-JP" sz="1200" dirty="0"/>
          </a:p>
          <a:p>
            <a:r>
              <a:rPr lang="ja-JP" altLang="en-US" sz="1200" dirty="0"/>
              <a:t>ぜひご検討ください。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17</a:t>
            </a:fld>
            <a:endParaRPr kumimoji="1" lang="ja-JP" altLang="en-US"/>
          </a:p>
        </p:txBody>
      </p:sp>
    </p:spTree>
    <p:extLst>
      <p:ext uri="{BB962C8B-B14F-4D97-AF65-F5344CB8AC3E}">
        <p14:creationId xmlns:p14="http://schemas.microsoft.com/office/powerpoint/2010/main" val="1315861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次にインフルエンザに関する</a:t>
            </a:r>
            <a:r>
              <a:rPr kumimoji="1" lang="en-US" altLang="ja-JP" dirty="0"/>
              <a:t>Q&amp;A</a:t>
            </a:r>
            <a:r>
              <a:rPr kumimoji="1" lang="ja-JP" altLang="en-US" dirty="0"/>
              <a:t>です。</a:t>
            </a:r>
            <a:endParaRPr kumimoji="1" lang="en-US" altLang="ja-JP" dirty="0"/>
          </a:p>
          <a:p>
            <a:endParaRPr kumimoji="1" lang="en-US" altLang="ja-JP" dirty="0"/>
          </a:p>
          <a:p>
            <a:r>
              <a:rPr kumimoji="1" lang="ja-JP" altLang="en-US" dirty="0"/>
              <a:t>季節性のはずのインフルエンザが夏にも起こるのはなぜ？という質問です。</a:t>
            </a:r>
            <a:endParaRPr kumimoji="1" lang="en-US" altLang="ja-JP" dirty="0"/>
          </a:p>
          <a:p>
            <a:pPr marL="0" indent="0">
              <a:buNone/>
            </a:pPr>
            <a:r>
              <a:rPr lang="ja-JP" altLang="en-US" dirty="0"/>
              <a:t>原因は様々ですが、その一つに人流があります。世界中からたくさんの観光客が日本へ訪れているため、海外のインフルエンザウイルスが国内に持ち込まれやすい環境になっています。</a:t>
            </a:r>
            <a:endParaRPr lang="en-US" altLang="ja-JP" dirty="0"/>
          </a:p>
          <a:p>
            <a:pPr marL="0" indent="0">
              <a:buNone/>
            </a:pPr>
            <a:r>
              <a:rPr lang="ja-JP" altLang="en-US" dirty="0"/>
              <a:t>また、コロナ渦を終えて、マスクの着用率が減少していることも原因の一つと言えます。</a:t>
            </a:r>
            <a:endParaRPr kumimoji="1" lang="ja-JP" altLang="en-US"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18</a:t>
            </a:fld>
            <a:endParaRPr kumimoji="1" lang="ja-JP" altLang="en-US"/>
          </a:p>
        </p:txBody>
      </p:sp>
    </p:spTree>
    <p:extLst>
      <p:ext uri="{BB962C8B-B14F-4D97-AF65-F5344CB8AC3E}">
        <p14:creationId xmlns:p14="http://schemas.microsoft.com/office/powerpoint/2010/main" val="2013922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次にインフルエンザの自覚症状があって、すぐに検査しても陽性にならないケースがあるのはなぜ？？という質問です。</a:t>
            </a:r>
            <a:endParaRPr kumimoji="1" lang="en-US" altLang="ja-JP" dirty="0"/>
          </a:p>
          <a:p>
            <a:pPr marL="0" indent="0">
              <a:buNone/>
            </a:pPr>
            <a:r>
              <a:rPr lang="ja-JP" altLang="en-US" dirty="0"/>
              <a:t>発症後すぐは、インフルエンザウイルスの増殖が十分ではなく、検査で検出できるほどの量に達していないためです。</a:t>
            </a:r>
            <a:endParaRPr lang="en-US" altLang="ja-JP" dirty="0"/>
          </a:p>
          <a:p>
            <a:pPr marL="0" indent="0">
              <a:buNone/>
            </a:pPr>
            <a:r>
              <a:rPr kumimoji="1" lang="ja-JP" altLang="en-US" dirty="0"/>
              <a:t>そのため、検査を受けるのに最適なタイミングは発症してから、</a:t>
            </a:r>
            <a:r>
              <a:rPr kumimoji="1" lang="en-US" altLang="ja-JP" dirty="0"/>
              <a:t>12</a:t>
            </a:r>
            <a:r>
              <a:rPr kumimoji="1" lang="ja-JP" altLang="en-US" dirty="0"/>
              <a:t>時間以上経過してからとされています。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19</a:t>
            </a:fld>
            <a:endParaRPr kumimoji="1" lang="ja-JP" altLang="en-US"/>
          </a:p>
        </p:txBody>
      </p:sp>
    </p:spTree>
    <p:extLst>
      <p:ext uri="{BB962C8B-B14F-4D97-AF65-F5344CB8AC3E}">
        <p14:creationId xmlns:p14="http://schemas.microsoft.com/office/powerpoint/2010/main" val="323220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新年が始まり、寒さの厳しい毎日が続いています。空気が乾燥し、気温の低くなるこの時期は、インフルエンザや、</a:t>
            </a:r>
            <a:r>
              <a:rPr kumimoji="1" lang="en-US" altLang="ja-JP" dirty="0"/>
              <a:t>RS</a:t>
            </a:r>
            <a:r>
              <a:rPr kumimoji="1" lang="ja-JP" altLang="en-US" dirty="0"/>
              <a:t>ウイルスなどの呼吸器感染症と、ノロウイルス、ロタウイルスなどによる感染性胃腸炎など様々な感染症が流行します。</a:t>
            </a:r>
          </a:p>
          <a:p>
            <a:r>
              <a:rPr kumimoji="1" lang="ja-JP" altLang="en-US" dirty="0"/>
              <a:t>今回は、その中から、インフルエンザについてと、ちょっとだけノロウイルスについて、主に薬とワクチンのことを中心にお話させていただきます。</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2</a:t>
            </a:fld>
            <a:endParaRPr kumimoji="1" lang="ja-JP" altLang="en-US"/>
          </a:p>
        </p:txBody>
      </p:sp>
    </p:spTree>
    <p:extLst>
      <p:ext uri="{BB962C8B-B14F-4D97-AF65-F5344CB8AC3E}">
        <p14:creationId xmlns:p14="http://schemas.microsoft.com/office/powerpoint/2010/main" val="3088773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最後に、少しにはなりますが、ノロウイルスに感染した時の注意点についておはなしします。</a:t>
            </a:r>
            <a:endParaRPr kumimoji="1" lang="en-US" altLang="ja-JP" dirty="0"/>
          </a:p>
          <a:p>
            <a:r>
              <a:rPr lang="ja-JP" altLang="en-US" dirty="0"/>
              <a:t>ノロウイルスに対して、現在、有効な抗ウイルス剤やワクチンはありません</a:t>
            </a:r>
            <a:r>
              <a:rPr lang="en-US" altLang="ja-JP" dirty="0"/>
              <a:t>…</a:t>
            </a:r>
            <a:endParaRPr lang="ja-JP" altLang="en-US" dirty="0"/>
          </a:p>
          <a:p>
            <a:r>
              <a:rPr lang="ja-JP" altLang="en-US" dirty="0"/>
              <a:t>そのため症状に合わせた対症療法（解熱剤、整腸剤等）が基本となります。</a:t>
            </a:r>
          </a:p>
          <a:p>
            <a:r>
              <a:rPr lang="ja-JP" altLang="en-US" dirty="0"/>
              <a:t>嘔吐、下痢が持続する場合は脱水に注意し、こまめな水分補給を行うようにしてください。</a:t>
            </a:r>
            <a:endParaRPr lang="en-US" altLang="ja-JP" dirty="0"/>
          </a:p>
          <a:p>
            <a:r>
              <a:rPr lang="ja-JP" altLang="en-US" dirty="0"/>
              <a:t>水分摂取は水ではなく、電解質が入った経口補水液（スポーツドリンク）で行うようにしてください。</a:t>
            </a:r>
            <a:endParaRPr lang="en-US" altLang="ja-JP" dirty="0"/>
          </a:p>
          <a:p>
            <a:r>
              <a:rPr lang="ja-JP" altLang="en-US" dirty="0"/>
              <a:t>下痢止めの使用はノロウイルスの排出を遅らせるため、初期は使用しないことが原則です。症状が長く続く場合は医師へ相談しましょう。</a:t>
            </a:r>
            <a:endParaRPr lang="en-US" altLang="ja-JP" dirty="0"/>
          </a:p>
          <a:p>
            <a:endParaRPr lang="en-US" altLang="ja-JP" dirty="0"/>
          </a:p>
          <a:p>
            <a:r>
              <a:rPr lang="ja-JP" altLang="en-US" dirty="0"/>
              <a:t>以上がノロウイルスに感染した時の注意点になります。</a:t>
            </a:r>
            <a:endParaRPr lang="en-US" altLang="ja-JP" dirty="0"/>
          </a:p>
          <a:p>
            <a:pPr marL="0" indent="0">
              <a:buNone/>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20</a:t>
            </a:fld>
            <a:endParaRPr kumimoji="1" lang="ja-JP" altLang="en-US"/>
          </a:p>
        </p:txBody>
      </p:sp>
    </p:spTree>
    <p:extLst>
      <p:ext uri="{BB962C8B-B14F-4D97-AF65-F5344CB8AC3E}">
        <p14:creationId xmlns:p14="http://schemas.microsoft.com/office/powerpoint/2010/main" val="264211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endParaRPr kumimoji="1" lang="en-US" altLang="ja-JP" dirty="0"/>
          </a:p>
          <a:p>
            <a:r>
              <a:rPr kumimoji="1" lang="ja-JP" altLang="en-US" dirty="0"/>
              <a:t>インフルエンザの予防は、マスク着用と手指消毒が基本です。</a:t>
            </a:r>
            <a:endParaRPr lang="en-US" altLang="ja-JP" dirty="0"/>
          </a:p>
          <a:p>
            <a:r>
              <a:rPr kumimoji="1" lang="ja-JP" altLang="en-US" dirty="0"/>
              <a:t>重症化予防のために、毎年のワクチン接種をお勧めします。</a:t>
            </a:r>
            <a:endParaRPr lang="en-US" altLang="ja-JP" dirty="0"/>
          </a:p>
          <a:p>
            <a:r>
              <a:rPr kumimoji="1" lang="ja-JP" altLang="en-US" dirty="0"/>
              <a:t>インフルエンザや風邪には抗生物質の効果は</a:t>
            </a:r>
            <a:r>
              <a:rPr lang="ja-JP" altLang="en-US" dirty="0"/>
              <a:t>ありません。</a:t>
            </a:r>
            <a:r>
              <a:rPr kumimoji="1" lang="ja-JP" altLang="en-US" dirty="0"/>
              <a:t>インフルエンザと分かったらできるだけ早い治療薬の投与が望ましいです。</a:t>
            </a:r>
          </a:p>
          <a:p>
            <a:endParaRPr kumimoji="1" lang="en-US" altLang="ja-JP" dirty="0"/>
          </a:p>
          <a:p>
            <a:r>
              <a:rPr kumimoji="1" lang="ja-JP" altLang="en-US" dirty="0"/>
              <a:t>以上で私からの話はおわります。ご清聴ありがとうございました。</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21</a:t>
            </a:fld>
            <a:endParaRPr kumimoji="1" lang="ja-JP" altLang="en-US"/>
          </a:p>
        </p:txBody>
      </p:sp>
    </p:spTree>
    <p:extLst>
      <p:ext uri="{BB962C8B-B14F-4D97-AF65-F5344CB8AC3E}">
        <p14:creationId xmlns:p14="http://schemas.microsoft.com/office/powerpoint/2010/main" val="158534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まず初めに、皆さんにぜひ知っておいてほしいことがあります。</a:t>
            </a:r>
            <a:endParaRPr kumimoji="1" lang="en-US" altLang="ja-JP" dirty="0"/>
          </a:p>
          <a:p>
            <a:r>
              <a:rPr kumimoji="1" lang="ja-JP" altLang="en-US" dirty="0"/>
              <a:t>それは、このポスターにある通りなんですが、かぜに抗菌薬は効きません。ということです。</a:t>
            </a:r>
            <a:endParaRPr kumimoji="1" lang="en-US" altLang="ja-JP" dirty="0"/>
          </a:p>
          <a:p>
            <a:r>
              <a:rPr kumimoji="1" lang="ja-JP" altLang="en-US" dirty="0"/>
              <a:t>抗菌薬は抗生物質や抗生剤などと表現されますが同じものを指します。</a:t>
            </a:r>
            <a:endParaRPr kumimoji="1" lang="en-US" altLang="ja-JP"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3</a:t>
            </a:fld>
            <a:endParaRPr kumimoji="1" lang="ja-JP" altLang="en-US"/>
          </a:p>
        </p:txBody>
      </p:sp>
    </p:spTree>
    <p:extLst>
      <p:ext uri="{BB962C8B-B14F-4D97-AF65-F5344CB8AC3E}">
        <p14:creationId xmlns:p14="http://schemas.microsoft.com/office/powerpoint/2010/main" val="2891371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今はだいぶ数が減りましたが、昔は風邪の症状に対して抗菌薬が投与されている時代がありました。</a:t>
            </a:r>
            <a:endParaRPr kumimoji="1" lang="en-US" altLang="ja-JP" dirty="0"/>
          </a:p>
          <a:p>
            <a:r>
              <a:rPr kumimoji="1" lang="ja-JP" altLang="en-US" dirty="0"/>
              <a:t>かぜの原因はほとんどがウイルスによるものです。一方抗菌薬は、細菌に対して効果を発揮する薬なので、ウイルスには効果がありません。</a:t>
            </a:r>
            <a:endParaRPr kumimoji="1" lang="en-US" altLang="ja-JP" dirty="0"/>
          </a:p>
          <a:p>
            <a:r>
              <a:rPr kumimoji="1" lang="ja-JP" altLang="en-US" dirty="0"/>
              <a:t>そのため、かぜ症状に対して抗菌薬を使用しても意味のないだけではなく、副作用のリスク、また抗菌薬に対し耐性をもつ耐性菌を増やしてしまうリスクが高くなります。</a:t>
            </a:r>
            <a:endParaRPr kumimoji="1" lang="en-US" altLang="ja-JP" dirty="0"/>
          </a:p>
          <a:p>
            <a:endParaRPr kumimoji="1" lang="en-US" altLang="ja-JP" dirty="0"/>
          </a:p>
          <a:p>
            <a:r>
              <a:rPr kumimoji="1" lang="ja-JP" altLang="en-US" dirty="0"/>
              <a:t>もしケガなどの細菌感染症で抗菌薬が処方されたら、処方された分しっかり飲み切ること、人にあげたり、予備として取っておかないことを心掛けていただきたいです。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今後、すこし風邪っぽいな～というときに、ご自宅に余っていた抗菌薬を内服するといったことはしないようにおねがいいたします。</a:t>
            </a:r>
            <a:endParaRPr kumimoji="1" lang="en-US" altLang="ja-JP"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4</a:t>
            </a:fld>
            <a:endParaRPr kumimoji="1" lang="ja-JP" altLang="en-US"/>
          </a:p>
        </p:txBody>
      </p:sp>
    </p:spTree>
    <p:extLst>
      <p:ext uri="{BB962C8B-B14F-4D97-AF65-F5344CB8AC3E}">
        <p14:creationId xmlns:p14="http://schemas.microsoft.com/office/powerpoint/2010/main" val="2286335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次にインフルエンザ治療薬についてお話します。</a:t>
            </a:r>
            <a:endParaRPr kumimoji="1" lang="en-US" altLang="ja-JP" dirty="0"/>
          </a:p>
          <a:p>
            <a:r>
              <a:rPr kumimoji="1" lang="ja-JP" altLang="en-US" dirty="0"/>
              <a:t>こちらはインフルエンザウィルスに対しての治療薬になります。</a:t>
            </a:r>
            <a:endParaRPr kumimoji="1" lang="en-US" altLang="ja-JP" dirty="0"/>
          </a:p>
          <a:p>
            <a:r>
              <a:rPr kumimoji="1" lang="ja-JP" altLang="en-US" dirty="0"/>
              <a:t>現在国内で承認されているインフルエンザの治療薬はこの</a:t>
            </a:r>
            <a:r>
              <a:rPr kumimoji="1" lang="en-US" altLang="ja-JP" dirty="0"/>
              <a:t>5</a:t>
            </a:r>
            <a:r>
              <a:rPr kumimoji="1" lang="ja-JP" altLang="en-US" dirty="0"/>
              <a:t>種類になります。</a:t>
            </a:r>
            <a:endParaRPr kumimoji="1" lang="en-US" altLang="ja-JP" dirty="0"/>
          </a:p>
          <a:p>
            <a:r>
              <a:rPr kumimoji="1" lang="ja-JP" altLang="en-US" dirty="0"/>
              <a:t>投与方法は、内服薬のタミフルとゾフルーザ、吸入薬のイナビル・リレンザ、点滴薬のラピアクタがあり、投与回数もそれぞれ変わってきます。</a:t>
            </a:r>
            <a:endParaRPr kumimoji="1" lang="en-US" altLang="ja-JP" dirty="0"/>
          </a:p>
          <a:p>
            <a:r>
              <a:rPr kumimoji="1" lang="ja-JP" altLang="en-US" dirty="0"/>
              <a:t>また、治療にかかる金額も変わってくるため、患者様個人に合わせた治療薬の選択が必要です。</a:t>
            </a:r>
            <a:endParaRPr kumimoji="1" lang="en-US" altLang="ja-JP" dirty="0"/>
          </a:p>
          <a:p>
            <a:r>
              <a:rPr kumimoji="1" lang="ja-JP" altLang="en-US" dirty="0"/>
              <a:t>左から二番目の、ゾフルーザの治療にかかる金額が</a:t>
            </a:r>
            <a:r>
              <a:rPr kumimoji="1" lang="en-US" altLang="ja-JP" dirty="0"/>
              <a:t>2</a:t>
            </a:r>
            <a:r>
              <a:rPr kumimoji="1" lang="ja-JP" altLang="en-US" dirty="0"/>
              <a:t>つあるのは、錠剤と顆粒があるためで、上が錠剤で治療した場合、下が顆粒で治療した場合となっています。</a:t>
            </a:r>
            <a:endParaRPr kumimoji="1" lang="en-US" altLang="ja-JP" dirty="0"/>
          </a:p>
          <a:p>
            <a:endParaRPr kumimoji="1" lang="en-US" altLang="ja-JP" dirty="0"/>
          </a:p>
          <a:p>
            <a:r>
              <a:rPr kumimoji="1" lang="ja-JP" altLang="en-US" dirty="0"/>
              <a:t>インフルエンザ治療薬の中で共通していることは、症状発現後、</a:t>
            </a:r>
            <a:r>
              <a:rPr kumimoji="1" lang="en-US" altLang="ja-JP" dirty="0"/>
              <a:t>48</a:t>
            </a:r>
            <a:r>
              <a:rPr kumimoji="1" lang="ja-JP" altLang="en-US" dirty="0"/>
              <a:t>時間以内に投与することが推奨されていることです。</a:t>
            </a:r>
            <a:endParaRPr kumimoji="1" lang="en-US" altLang="ja-JP" dirty="0"/>
          </a:p>
          <a:p>
            <a:r>
              <a:rPr kumimoji="1" lang="ja-JP" altLang="en-US" dirty="0"/>
              <a:t>インフルエンザウイルスは感染後急速に増殖し、発症から</a:t>
            </a:r>
            <a:r>
              <a:rPr kumimoji="1" lang="en-US" altLang="ja-JP" dirty="0"/>
              <a:t>48</a:t>
            </a:r>
            <a:r>
              <a:rPr kumimoji="1" lang="ja-JP" altLang="en-US" dirty="0"/>
              <a:t>時間以内にピークを迎えるためです。</a:t>
            </a:r>
            <a:endParaRPr kumimoji="1" lang="en-US" altLang="ja-JP" dirty="0"/>
          </a:p>
          <a:p>
            <a:r>
              <a:rPr kumimoji="1" lang="ja-JP" altLang="en-US" dirty="0"/>
              <a:t>その前に治療薬を内服することで、ウイルスの増殖を最小限に抑え、症状の悪化を防ぎます。</a:t>
            </a:r>
            <a:endParaRPr kumimoji="1" lang="en-US" altLang="ja-JP"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5</a:t>
            </a:fld>
            <a:endParaRPr kumimoji="1" lang="ja-JP" altLang="en-US"/>
          </a:p>
        </p:txBody>
      </p:sp>
    </p:spTree>
    <p:extLst>
      <p:ext uri="{BB962C8B-B14F-4D97-AF65-F5344CB8AC3E}">
        <p14:creationId xmlns:p14="http://schemas.microsoft.com/office/powerpoint/2010/main" val="287883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つぎに治療薬の使い分けについてお話します。</a:t>
            </a:r>
            <a:endParaRPr kumimoji="1" lang="en-US" altLang="ja-JP" dirty="0"/>
          </a:p>
          <a:p>
            <a:r>
              <a:rPr kumimoji="1" lang="ja-JP" altLang="en-US" dirty="0"/>
              <a:t>タミフルは、後発医薬品も存在し、薬価も安く、最も実臨床で使われているお薬です。薬剤の形状としてカプセルとドライシロップがあります。</a:t>
            </a:r>
            <a:endParaRPr kumimoji="1" lang="en-US" altLang="ja-JP" dirty="0"/>
          </a:p>
          <a:p>
            <a:r>
              <a:rPr kumimoji="1" lang="ja-JP" altLang="en-US" dirty="0"/>
              <a:t>ゾフルーザは、</a:t>
            </a:r>
            <a:r>
              <a:rPr kumimoji="1" lang="en-US" altLang="ja-JP" dirty="0"/>
              <a:t>1</a:t>
            </a:r>
            <a:r>
              <a:rPr kumimoji="1" lang="ja-JP" altLang="en-US" dirty="0"/>
              <a:t>回の服用で済むので簡単なんですが、薬価が高いです。薬剤の形状としては顆粒と錠剤があります。</a:t>
            </a:r>
            <a:endParaRPr kumimoji="1" lang="en-US" altLang="ja-JP" dirty="0"/>
          </a:p>
          <a:p>
            <a:r>
              <a:rPr kumimoji="1" lang="ja-JP" altLang="en-US" dirty="0"/>
              <a:t>イナビルは吸入薬ですが、</a:t>
            </a:r>
            <a:r>
              <a:rPr kumimoji="1" lang="en-US" altLang="ja-JP" dirty="0"/>
              <a:t>1</a:t>
            </a:r>
            <a:r>
              <a:rPr kumimoji="1" lang="ja-JP" altLang="en-US" dirty="0"/>
              <a:t>回</a:t>
            </a:r>
            <a:r>
              <a:rPr kumimoji="1" lang="en-US" altLang="ja-JP" dirty="0"/>
              <a:t>2</a:t>
            </a:r>
            <a:r>
              <a:rPr kumimoji="1" lang="ja-JP" altLang="en-US" dirty="0"/>
              <a:t>吸入で治療が終了するため簡単です。</a:t>
            </a:r>
            <a:endParaRPr kumimoji="1" lang="en-US" altLang="ja-JP" dirty="0"/>
          </a:p>
          <a:p>
            <a:r>
              <a:rPr kumimoji="1" lang="ja-JP" altLang="en-US" dirty="0"/>
              <a:t>同じ吸入薬のリレンザは、</a:t>
            </a:r>
            <a:r>
              <a:rPr kumimoji="1" lang="en-US" altLang="ja-JP" dirty="0"/>
              <a:t>5</a:t>
            </a:r>
            <a:r>
              <a:rPr kumimoji="1" lang="ja-JP" altLang="en-US" dirty="0"/>
              <a:t>日間の治療が必要なので、イナビルが登場してからはほとんど使われなくなりました。</a:t>
            </a:r>
            <a:endParaRPr kumimoji="1" lang="en-US" altLang="ja-JP" dirty="0"/>
          </a:p>
          <a:p>
            <a:r>
              <a:rPr kumimoji="1" lang="ja-JP" altLang="en-US" dirty="0"/>
              <a:t>ラピアクタは点滴のため、肺炎などを併発し、入院が必要な場合や、内服・吸入ができない方に使用します。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6</a:t>
            </a:fld>
            <a:endParaRPr kumimoji="1" lang="ja-JP" altLang="en-US"/>
          </a:p>
        </p:txBody>
      </p:sp>
    </p:spTree>
    <p:extLst>
      <p:ext uri="{BB962C8B-B14F-4D97-AF65-F5344CB8AC3E}">
        <p14:creationId xmlns:p14="http://schemas.microsoft.com/office/powerpoint/2010/main" val="3270659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2007</a:t>
            </a:r>
            <a:r>
              <a:rPr kumimoji="1" lang="ja-JP" altLang="en-US" dirty="0"/>
              <a:t>年に問題になった、小児のタミフル服用後の異常行動についてです。</a:t>
            </a:r>
            <a:endParaRPr kumimoji="1" lang="en-US" altLang="ja-JP" dirty="0"/>
          </a:p>
          <a:p>
            <a:r>
              <a:rPr kumimoji="1" lang="ja-JP" altLang="en-US" dirty="0"/>
              <a:t>詳細はいまだ不明ですが、インフルエンザの高熱による異常行動の可能性も否定できません。</a:t>
            </a:r>
            <a:endParaRPr kumimoji="1" lang="en-US" altLang="ja-JP" dirty="0"/>
          </a:p>
          <a:p>
            <a:endParaRPr kumimoji="1" lang="en-US" altLang="ja-JP" dirty="0"/>
          </a:p>
          <a:p>
            <a:r>
              <a:rPr kumimoji="1" lang="ja-JP" altLang="en-US" dirty="0"/>
              <a:t>また、タミフルは小児には使用しないこと、となっていましたが、現在は緩和傾向にあります。</a:t>
            </a:r>
            <a:endParaRPr kumimoji="1" lang="en-US" altLang="ja-JP" dirty="0"/>
          </a:p>
          <a:p>
            <a:r>
              <a:rPr kumimoji="1" lang="ja-JP" altLang="en-US" dirty="0"/>
              <a:t>小児の方に使用する場合は、発熱後少なくとも二日間はお子様が一人にならないように見守ることを保護者の方にお願いしています。</a:t>
            </a:r>
            <a:endParaRPr kumimoji="1" lang="en-US" altLang="ja-JP" dirty="0"/>
          </a:p>
          <a:p>
            <a:endParaRPr kumimoji="1" lang="en-US" altLang="ja-JP" dirty="0"/>
          </a:p>
          <a:p>
            <a:r>
              <a:rPr kumimoji="1" lang="ja-JP" altLang="en-US" dirty="0"/>
              <a:t>以上が、インフルエンザの治療薬についてのお話です。</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7</a:t>
            </a:fld>
            <a:endParaRPr kumimoji="1" lang="ja-JP" altLang="en-US"/>
          </a:p>
        </p:txBody>
      </p:sp>
    </p:spTree>
    <p:extLst>
      <p:ext uri="{BB962C8B-B14F-4D97-AF65-F5344CB8AC3E}">
        <p14:creationId xmlns:p14="http://schemas.microsoft.com/office/powerpoint/2010/main" val="264290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それでは、次にインフルエンザワクチンについてのお話です。</a:t>
            </a:r>
            <a:endParaRPr kumimoji="1" lang="en-US" altLang="ja-JP" dirty="0"/>
          </a:p>
          <a:p>
            <a:r>
              <a:rPr kumimoji="1" lang="ja-JP" altLang="en-US" dirty="0"/>
              <a:t>まずは、ワクチンの作り方についてお話します。</a:t>
            </a:r>
            <a:endParaRPr kumimoji="1" lang="en-US" altLang="ja-JP" dirty="0"/>
          </a:p>
          <a:p>
            <a:endParaRPr kumimoji="1" lang="en-US" altLang="ja-JP" dirty="0"/>
          </a:p>
          <a:p>
            <a:r>
              <a:rPr kumimoji="1" lang="ja-JP" altLang="en-US" dirty="0"/>
              <a:t>ワクチンの材料は、大量の鶏の卵と、その年に選定された型のインフルエンザウイルスです。</a:t>
            </a:r>
            <a:endParaRPr kumimoji="1" lang="en-US" altLang="ja-JP" dirty="0"/>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8</a:t>
            </a:fld>
            <a:endParaRPr kumimoji="1" lang="ja-JP" altLang="en-US"/>
          </a:p>
        </p:txBody>
      </p:sp>
    </p:spTree>
    <p:extLst>
      <p:ext uri="{BB962C8B-B14F-4D97-AF65-F5344CB8AC3E}">
        <p14:creationId xmlns:p14="http://schemas.microsoft.com/office/powerpoint/2010/main" val="787276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卵にウイルスを注入し、温めることでウイルスを増やします。</a:t>
            </a:r>
            <a:endParaRPr kumimoji="1" lang="en-US" altLang="ja-JP" dirty="0"/>
          </a:p>
          <a:p>
            <a:r>
              <a:rPr kumimoji="1" lang="ja-JP" altLang="en-US" dirty="0"/>
              <a:t>その後、必要な部分のみを取り出して、様々な検査を通過したものがインフルエンザワクチンとして、私たちに接種されます。</a:t>
            </a:r>
          </a:p>
        </p:txBody>
      </p:sp>
      <p:sp>
        <p:nvSpPr>
          <p:cNvPr id="4" name="スライド番号プレースホルダー 3"/>
          <p:cNvSpPr>
            <a:spLocks noGrp="1"/>
          </p:cNvSpPr>
          <p:nvPr>
            <p:ph type="sldNum" sz="quarter" idx="10"/>
          </p:nvPr>
        </p:nvSpPr>
        <p:spPr/>
        <p:txBody>
          <a:bodyPr/>
          <a:lstStyle/>
          <a:p>
            <a:fld id="{B276D970-1336-452C-B3A9-CAB4BAD239C6}" type="slidenum">
              <a:rPr kumimoji="1" lang="ja-JP" altLang="en-US" smtClean="0"/>
              <a:t>9</a:t>
            </a:fld>
            <a:endParaRPr kumimoji="1" lang="ja-JP" altLang="en-US"/>
          </a:p>
        </p:txBody>
      </p:sp>
    </p:spTree>
    <p:extLst>
      <p:ext uri="{BB962C8B-B14F-4D97-AF65-F5344CB8AC3E}">
        <p14:creationId xmlns:p14="http://schemas.microsoft.com/office/powerpoint/2010/main" val="273935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2026/1/21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628801"/>
            <a:ext cx="7772400" cy="1971650"/>
          </a:xfrm>
        </p:spPr>
        <p:txBody>
          <a:bodyPr>
            <a:normAutofit/>
          </a:bodyPr>
          <a:lstStyle/>
          <a:p>
            <a:r>
              <a:rPr lang="ja-JP" altLang="en-US" dirty="0"/>
              <a:t>冬に流行る感染症</a:t>
            </a:r>
            <a:r>
              <a:rPr lang="en-US" altLang="ja-JP" dirty="0"/>
              <a:t/>
            </a:r>
            <a:br>
              <a:rPr lang="en-US" altLang="ja-JP" dirty="0"/>
            </a:br>
            <a:r>
              <a:rPr lang="ja-JP" altLang="en-US" dirty="0"/>
              <a:t>～薬・ワクチン編～</a:t>
            </a:r>
            <a:endParaRPr kumimoji="1" lang="ja-JP" altLang="en-US" dirty="0"/>
          </a:p>
        </p:txBody>
      </p:sp>
      <p:sp>
        <p:nvSpPr>
          <p:cNvPr id="3" name="サブタイトル 2"/>
          <p:cNvSpPr>
            <a:spLocks noGrp="1"/>
          </p:cNvSpPr>
          <p:nvPr>
            <p:ph type="subTitle" idx="1"/>
          </p:nvPr>
        </p:nvSpPr>
        <p:spPr>
          <a:xfrm>
            <a:off x="1371600" y="5110976"/>
            <a:ext cx="6400800" cy="1752600"/>
          </a:xfrm>
        </p:spPr>
        <p:txBody>
          <a:bodyPr/>
          <a:lstStyle/>
          <a:p>
            <a:pPr algn="r"/>
            <a:r>
              <a:rPr kumimoji="1" lang="ja-JP" altLang="en-US" dirty="0">
                <a:solidFill>
                  <a:schemeClr val="tx1"/>
                </a:solidFill>
              </a:rPr>
              <a:t>薬剤師　</a:t>
            </a:r>
          </a:p>
        </p:txBody>
      </p:sp>
      <p:pic>
        <p:nvPicPr>
          <p:cNvPr id="5" name="図 4"/>
          <p:cNvPicPr>
            <a:picLocks noChangeAspect="1"/>
          </p:cNvPicPr>
          <p:nvPr/>
        </p:nvPicPr>
        <p:blipFill>
          <a:blip r:embed="rId3"/>
          <a:stretch>
            <a:fillRect/>
          </a:stretch>
        </p:blipFill>
        <p:spPr>
          <a:xfrm>
            <a:off x="6948264" y="3886200"/>
            <a:ext cx="1235159" cy="929457"/>
          </a:xfrm>
          <a:prstGeom prst="rect">
            <a:avLst/>
          </a:prstGeom>
        </p:spPr>
      </p:pic>
    </p:spTree>
    <p:extLst>
      <p:ext uri="{BB962C8B-B14F-4D97-AF65-F5344CB8AC3E}">
        <p14:creationId xmlns:p14="http://schemas.microsoft.com/office/powerpoint/2010/main" val="151562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413792"/>
            <a:ext cx="8229600" cy="1143000"/>
          </a:xfrm>
          <a:prstGeom prst="rect">
            <a:avLst/>
          </a:prstGeom>
        </p:spPr>
        <p:txBody>
          <a:bodyP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ワクチンの型はどうやって選ぶの？</a:t>
            </a:r>
          </a:p>
        </p:txBody>
      </p:sp>
      <p:pic>
        <p:nvPicPr>
          <p:cNvPr id="3" name="図 2"/>
          <p:cNvPicPr>
            <a:picLocks noChangeAspect="1"/>
          </p:cNvPicPr>
          <p:nvPr/>
        </p:nvPicPr>
        <p:blipFill>
          <a:blip r:embed="rId3"/>
          <a:stretch>
            <a:fillRect/>
          </a:stretch>
        </p:blipFill>
        <p:spPr>
          <a:xfrm>
            <a:off x="899592" y="4437112"/>
            <a:ext cx="1714500" cy="1714500"/>
          </a:xfrm>
          <a:prstGeom prst="rect">
            <a:avLst/>
          </a:prstGeom>
        </p:spPr>
      </p:pic>
      <p:pic>
        <p:nvPicPr>
          <p:cNvPr id="4" name="図 3"/>
          <p:cNvPicPr>
            <a:picLocks noChangeAspect="1"/>
          </p:cNvPicPr>
          <p:nvPr/>
        </p:nvPicPr>
        <p:blipFill>
          <a:blip r:embed="rId4"/>
          <a:stretch>
            <a:fillRect/>
          </a:stretch>
        </p:blipFill>
        <p:spPr>
          <a:xfrm>
            <a:off x="6804248" y="4437112"/>
            <a:ext cx="1714500" cy="1714500"/>
          </a:xfrm>
          <a:prstGeom prst="rect">
            <a:avLst/>
          </a:prstGeom>
        </p:spPr>
      </p:pic>
      <p:sp>
        <p:nvSpPr>
          <p:cNvPr id="5" name="テキスト ボックス 4"/>
          <p:cNvSpPr txBox="1"/>
          <p:nvPr/>
        </p:nvSpPr>
        <p:spPr>
          <a:xfrm>
            <a:off x="611560" y="1556792"/>
            <a:ext cx="8278228" cy="2062103"/>
          </a:xfrm>
          <a:prstGeom prst="rect">
            <a:avLst/>
          </a:prstGeom>
          <a:noFill/>
        </p:spPr>
        <p:txBody>
          <a:bodyPr wrap="none" rtlCol="0">
            <a:spAutoFit/>
          </a:bodyPr>
          <a:lstStyle/>
          <a:p>
            <a:r>
              <a:rPr lang="ja-JP" altLang="en-US" sz="3200" dirty="0"/>
              <a:t>日本では</a:t>
            </a:r>
            <a:r>
              <a:rPr lang="en-US" altLang="ja-JP" sz="3200" dirty="0"/>
              <a:t>WHO</a:t>
            </a:r>
            <a:r>
              <a:rPr lang="ja-JP" altLang="en-US" sz="3200" dirty="0"/>
              <a:t>の推奨株と国内での流行状況</a:t>
            </a:r>
            <a:endParaRPr lang="en-US" altLang="ja-JP" sz="3200" dirty="0"/>
          </a:p>
          <a:p>
            <a:r>
              <a:rPr lang="ja-JP" altLang="en-US" sz="3200" dirty="0"/>
              <a:t>などから予測を行い、ワクチンの製造に適した</a:t>
            </a:r>
            <a:endParaRPr lang="en-US" altLang="ja-JP" sz="3200" dirty="0"/>
          </a:p>
          <a:p>
            <a:r>
              <a:rPr lang="ja-JP" altLang="en-US" sz="3200" dirty="0"/>
              <a:t>株を選択し、毎年</a:t>
            </a:r>
            <a:r>
              <a:rPr lang="en-US" altLang="ja-JP" sz="3200" dirty="0"/>
              <a:t>5</a:t>
            </a:r>
            <a:r>
              <a:rPr lang="ja-JP" altLang="en-US" sz="3200" dirty="0"/>
              <a:t>～</a:t>
            </a:r>
            <a:r>
              <a:rPr lang="en-US" altLang="ja-JP" sz="3200" dirty="0"/>
              <a:t>6</a:t>
            </a:r>
            <a:r>
              <a:rPr lang="ja-JP" altLang="en-US" sz="3200" dirty="0"/>
              <a:t>月頃に次のシーズン</a:t>
            </a:r>
            <a:endParaRPr lang="en-US" altLang="ja-JP" sz="3200" dirty="0"/>
          </a:p>
          <a:p>
            <a:r>
              <a:rPr lang="ja-JP" altLang="en-US" sz="3200" dirty="0"/>
              <a:t>（その年の冬～）のワクチン株が決定されます。</a:t>
            </a:r>
            <a:endParaRPr kumimoji="1" lang="ja-JP" altLang="en-US" sz="3200" dirty="0"/>
          </a:p>
        </p:txBody>
      </p:sp>
      <p:sp>
        <p:nvSpPr>
          <p:cNvPr id="6" name="角丸四角形吹き出し 5"/>
          <p:cNvSpPr/>
          <p:nvPr/>
        </p:nvSpPr>
        <p:spPr>
          <a:xfrm>
            <a:off x="3491880" y="4005064"/>
            <a:ext cx="2880320" cy="1872208"/>
          </a:xfrm>
          <a:prstGeom prst="wedgeRoundRectCallout">
            <a:avLst>
              <a:gd name="adj1" fmla="val -76993"/>
              <a:gd name="adj2" fmla="val 81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rPr>
              <a:t>日本と季節が逆の</a:t>
            </a:r>
            <a:endParaRPr lang="en-US" altLang="ja-JP" sz="2400" dirty="0">
              <a:solidFill>
                <a:schemeClr val="tx1"/>
              </a:solidFill>
            </a:endParaRPr>
          </a:p>
          <a:p>
            <a:pPr algn="ctr"/>
            <a:r>
              <a:rPr kumimoji="1" lang="ja-JP" altLang="en-US" sz="2400" dirty="0">
                <a:solidFill>
                  <a:schemeClr val="tx1"/>
                </a:solidFill>
              </a:rPr>
              <a:t>オーストラリアなどの</a:t>
            </a:r>
            <a:r>
              <a:rPr lang="ja-JP" altLang="en-US" sz="2400" dirty="0">
                <a:solidFill>
                  <a:schemeClr val="tx1"/>
                </a:solidFill>
              </a:rPr>
              <a:t>流行状況を参考にします！</a:t>
            </a:r>
            <a:endParaRPr kumimoji="1" lang="ja-JP" altLang="en-US" sz="2400" dirty="0">
              <a:solidFill>
                <a:schemeClr val="tx1"/>
              </a:solidFill>
            </a:endParaRPr>
          </a:p>
        </p:txBody>
      </p:sp>
    </p:spTree>
    <p:extLst>
      <p:ext uri="{BB962C8B-B14F-4D97-AF65-F5344CB8AC3E}">
        <p14:creationId xmlns:p14="http://schemas.microsoft.com/office/powerpoint/2010/main" val="295960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413792"/>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今年のワクチンの型は？</a:t>
            </a:r>
          </a:p>
        </p:txBody>
      </p:sp>
      <p:sp>
        <p:nvSpPr>
          <p:cNvPr id="3" name="テキスト ボックス 2"/>
          <p:cNvSpPr txBox="1"/>
          <p:nvPr/>
        </p:nvSpPr>
        <p:spPr>
          <a:xfrm>
            <a:off x="899592" y="1916832"/>
            <a:ext cx="1242648" cy="584775"/>
          </a:xfrm>
          <a:prstGeom prst="rect">
            <a:avLst/>
          </a:prstGeom>
          <a:noFill/>
        </p:spPr>
        <p:txBody>
          <a:bodyPr wrap="none" rtlCol="0">
            <a:spAutoFit/>
          </a:bodyPr>
          <a:lstStyle/>
          <a:p>
            <a:r>
              <a:rPr kumimoji="1" lang="en-US" altLang="ja-JP" sz="3200" dirty="0"/>
              <a:t>A</a:t>
            </a:r>
            <a:r>
              <a:rPr kumimoji="1" lang="ja-JP" altLang="en-US" sz="3200" dirty="0"/>
              <a:t>型株</a:t>
            </a:r>
          </a:p>
        </p:txBody>
      </p:sp>
      <p:sp>
        <p:nvSpPr>
          <p:cNvPr id="4" name="テキスト ボックス 3"/>
          <p:cNvSpPr txBox="1"/>
          <p:nvPr/>
        </p:nvSpPr>
        <p:spPr>
          <a:xfrm>
            <a:off x="2555776" y="1942818"/>
            <a:ext cx="3794629" cy="584775"/>
          </a:xfrm>
          <a:prstGeom prst="rect">
            <a:avLst/>
          </a:prstGeom>
          <a:noFill/>
        </p:spPr>
        <p:txBody>
          <a:bodyPr wrap="none" rtlCol="0">
            <a:spAutoFit/>
          </a:bodyPr>
          <a:lstStyle/>
          <a:p>
            <a:r>
              <a:rPr lang="ja-JP" altLang="en-US" sz="3200" dirty="0"/>
              <a:t>ビクトリア</a:t>
            </a:r>
            <a:r>
              <a:rPr lang="en-US" altLang="ja-JP" sz="3200" dirty="0"/>
              <a:t>/4897/2022</a:t>
            </a:r>
            <a:endParaRPr kumimoji="1" lang="ja-JP" altLang="en-US" sz="3200" dirty="0"/>
          </a:p>
        </p:txBody>
      </p:sp>
      <p:sp>
        <p:nvSpPr>
          <p:cNvPr id="5" name="テキスト ボックス 4"/>
          <p:cNvSpPr txBox="1"/>
          <p:nvPr/>
        </p:nvSpPr>
        <p:spPr>
          <a:xfrm>
            <a:off x="2553996" y="2585812"/>
            <a:ext cx="3135795" cy="584775"/>
          </a:xfrm>
          <a:prstGeom prst="rect">
            <a:avLst/>
          </a:prstGeom>
          <a:noFill/>
        </p:spPr>
        <p:txBody>
          <a:bodyPr wrap="none" rtlCol="0">
            <a:spAutoFit/>
          </a:bodyPr>
          <a:lstStyle/>
          <a:p>
            <a:r>
              <a:rPr lang="ja-JP" altLang="en-US" sz="3200" dirty="0"/>
              <a:t>パース</a:t>
            </a:r>
            <a:r>
              <a:rPr lang="en-US" altLang="ja-JP" sz="3200" dirty="0"/>
              <a:t>/722/2024</a:t>
            </a:r>
            <a:endParaRPr kumimoji="1" lang="ja-JP" altLang="en-US" sz="3200" dirty="0"/>
          </a:p>
        </p:txBody>
      </p:sp>
      <p:sp>
        <p:nvSpPr>
          <p:cNvPr id="6" name="テキスト ボックス 5"/>
          <p:cNvSpPr txBox="1"/>
          <p:nvPr/>
        </p:nvSpPr>
        <p:spPr>
          <a:xfrm>
            <a:off x="881373" y="4005064"/>
            <a:ext cx="1228221" cy="584775"/>
          </a:xfrm>
          <a:prstGeom prst="rect">
            <a:avLst/>
          </a:prstGeom>
          <a:noFill/>
        </p:spPr>
        <p:txBody>
          <a:bodyPr wrap="none" rtlCol="0">
            <a:spAutoFit/>
          </a:bodyPr>
          <a:lstStyle/>
          <a:p>
            <a:r>
              <a:rPr lang="en-US" altLang="ja-JP" sz="3200" dirty="0"/>
              <a:t>B</a:t>
            </a:r>
            <a:r>
              <a:rPr kumimoji="1" lang="ja-JP" altLang="en-US" sz="3200" dirty="0"/>
              <a:t>型株</a:t>
            </a:r>
          </a:p>
        </p:txBody>
      </p:sp>
      <p:sp>
        <p:nvSpPr>
          <p:cNvPr id="7" name="テキスト ボックス 6"/>
          <p:cNvSpPr txBox="1"/>
          <p:nvPr/>
        </p:nvSpPr>
        <p:spPr>
          <a:xfrm>
            <a:off x="2535777" y="4017034"/>
            <a:ext cx="4883068" cy="1077218"/>
          </a:xfrm>
          <a:prstGeom prst="rect">
            <a:avLst/>
          </a:prstGeom>
          <a:noFill/>
        </p:spPr>
        <p:txBody>
          <a:bodyPr wrap="none" rtlCol="0">
            <a:spAutoFit/>
          </a:bodyPr>
          <a:lstStyle/>
          <a:p>
            <a:r>
              <a:rPr lang="ja-JP" altLang="en-US" sz="3200" dirty="0"/>
              <a:t>オーストリア</a:t>
            </a:r>
            <a:r>
              <a:rPr lang="en-US" altLang="ja-JP" sz="3200" dirty="0"/>
              <a:t>/1359417/2021</a:t>
            </a:r>
          </a:p>
          <a:p>
            <a:r>
              <a:rPr lang="ja-JP" altLang="en-US" sz="3200" dirty="0"/>
              <a:t>（ビクトリア系統）</a:t>
            </a:r>
            <a:endParaRPr kumimoji="1" lang="ja-JP" altLang="en-US" sz="3200" dirty="0"/>
          </a:p>
        </p:txBody>
      </p:sp>
      <p:pic>
        <p:nvPicPr>
          <p:cNvPr id="8" name="図 7"/>
          <p:cNvPicPr>
            <a:picLocks noChangeAspect="1"/>
          </p:cNvPicPr>
          <p:nvPr/>
        </p:nvPicPr>
        <p:blipFill>
          <a:blip r:embed="rId3"/>
          <a:stretch>
            <a:fillRect/>
          </a:stretch>
        </p:blipFill>
        <p:spPr>
          <a:xfrm>
            <a:off x="6911107" y="1412776"/>
            <a:ext cx="1333301" cy="666651"/>
          </a:xfrm>
          <a:prstGeom prst="rect">
            <a:avLst/>
          </a:prstGeom>
        </p:spPr>
      </p:pic>
      <p:pic>
        <p:nvPicPr>
          <p:cNvPr id="9" name="図 8"/>
          <p:cNvPicPr>
            <a:picLocks noChangeAspect="1"/>
          </p:cNvPicPr>
          <p:nvPr/>
        </p:nvPicPr>
        <p:blipFill>
          <a:blip r:embed="rId4"/>
          <a:stretch>
            <a:fillRect/>
          </a:stretch>
        </p:blipFill>
        <p:spPr>
          <a:xfrm>
            <a:off x="881373" y="3065704"/>
            <a:ext cx="1370459" cy="685230"/>
          </a:xfrm>
          <a:prstGeom prst="rect">
            <a:avLst/>
          </a:prstGeom>
        </p:spPr>
      </p:pic>
      <p:pic>
        <p:nvPicPr>
          <p:cNvPr id="10" name="図 9"/>
          <p:cNvPicPr>
            <a:picLocks noChangeAspect="1"/>
          </p:cNvPicPr>
          <p:nvPr/>
        </p:nvPicPr>
        <p:blipFill>
          <a:blip r:embed="rId5"/>
          <a:stretch>
            <a:fillRect/>
          </a:stretch>
        </p:blipFill>
        <p:spPr>
          <a:xfrm>
            <a:off x="6876256" y="4783754"/>
            <a:ext cx="1257548" cy="836841"/>
          </a:xfrm>
          <a:prstGeom prst="rect">
            <a:avLst/>
          </a:prstGeom>
        </p:spPr>
      </p:pic>
      <p:sp>
        <p:nvSpPr>
          <p:cNvPr id="11" name="テキスト ボックス 10"/>
          <p:cNvSpPr txBox="1"/>
          <p:nvPr/>
        </p:nvSpPr>
        <p:spPr>
          <a:xfrm>
            <a:off x="1331640" y="5733256"/>
            <a:ext cx="6087205" cy="584775"/>
          </a:xfrm>
          <a:prstGeom prst="rect">
            <a:avLst/>
          </a:prstGeom>
          <a:noFill/>
        </p:spPr>
        <p:txBody>
          <a:bodyPr wrap="square" rtlCol="0">
            <a:spAutoFit/>
          </a:bodyPr>
          <a:lstStyle/>
          <a:p>
            <a:r>
              <a:rPr lang="ja-JP" altLang="en-US" sz="3200" dirty="0"/>
              <a:t>以上の</a:t>
            </a:r>
            <a:r>
              <a:rPr lang="en-US" altLang="ja-JP" sz="3200" dirty="0"/>
              <a:t>3</a:t>
            </a:r>
            <a:r>
              <a:rPr lang="ja-JP" altLang="en-US" sz="3200" dirty="0"/>
              <a:t>種類を採用しています！</a:t>
            </a:r>
            <a:endParaRPr lang="en-US" altLang="ja-JP" sz="3200" dirty="0"/>
          </a:p>
        </p:txBody>
      </p:sp>
    </p:spTree>
    <p:extLst>
      <p:ext uri="{BB962C8B-B14F-4D97-AF65-F5344CB8AC3E}">
        <p14:creationId xmlns:p14="http://schemas.microsoft.com/office/powerpoint/2010/main" val="121605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413792"/>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ワクチンの型がはずれたら？</a:t>
            </a:r>
          </a:p>
        </p:txBody>
      </p:sp>
      <p:sp>
        <p:nvSpPr>
          <p:cNvPr id="3" name="テキスト ボックス 2"/>
          <p:cNvSpPr txBox="1"/>
          <p:nvPr/>
        </p:nvSpPr>
        <p:spPr>
          <a:xfrm>
            <a:off x="611560" y="1556792"/>
            <a:ext cx="8303876" cy="4031873"/>
          </a:xfrm>
          <a:prstGeom prst="rect">
            <a:avLst/>
          </a:prstGeom>
          <a:noFill/>
        </p:spPr>
        <p:txBody>
          <a:bodyPr wrap="none" rtlCol="0">
            <a:spAutoFit/>
          </a:bodyPr>
          <a:lstStyle/>
          <a:p>
            <a:r>
              <a:rPr kumimoji="1" lang="ja-JP" altLang="en-US" sz="3200" dirty="0"/>
              <a:t>ワクチンの型がはずれても、</a:t>
            </a:r>
            <a:r>
              <a:rPr lang="ja-JP" altLang="en-US" sz="3200" b="1" u="sng" dirty="0"/>
              <a:t>感染予防効果は</a:t>
            </a:r>
            <a:endParaRPr lang="en-US" altLang="ja-JP" sz="3200" b="1" u="sng" dirty="0"/>
          </a:p>
          <a:p>
            <a:r>
              <a:rPr lang="ja-JP" altLang="en-US" sz="3200" b="1" u="sng" dirty="0"/>
              <a:t>低下するものの、重症化予防効果は期待でき、</a:t>
            </a:r>
            <a:endParaRPr lang="en-US" altLang="ja-JP" sz="3200" b="1" u="sng" dirty="0"/>
          </a:p>
          <a:p>
            <a:r>
              <a:rPr lang="ja-JP" altLang="en-US" sz="3200" b="1" u="sng" dirty="0"/>
              <a:t>発症しても症状が軽く済む</a:t>
            </a:r>
            <a:r>
              <a:rPr lang="ja-JP" altLang="en-US" sz="3200" dirty="0"/>
              <a:t>ことが多いです。</a:t>
            </a:r>
            <a:endParaRPr lang="en-US" altLang="ja-JP" sz="3200" dirty="0"/>
          </a:p>
          <a:p>
            <a:r>
              <a:rPr lang="ja-JP" altLang="en-US" sz="3200" dirty="0"/>
              <a:t>ワクチンは流行予測に基づいて作られるため、</a:t>
            </a:r>
            <a:endParaRPr lang="en-US" altLang="ja-JP" sz="3200" dirty="0"/>
          </a:p>
          <a:p>
            <a:r>
              <a:rPr lang="ja-JP" altLang="en-US" sz="3200" dirty="0"/>
              <a:t>実際に流行したウイルスと型が違</a:t>
            </a:r>
            <a:r>
              <a:rPr lang="ja-JP" altLang="en-US" sz="3200" dirty="0">
                <a:latin typeface="+mn-ea"/>
              </a:rPr>
              <a:t>う</a:t>
            </a:r>
            <a:endParaRPr lang="en-US" altLang="ja-JP" sz="3200" dirty="0">
              <a:latin typeface="+mn-ea"/>
            </a:endParaRPr>
          </a:p>
          <a:p>
            <a:r>
              <a:rPr lang="ja-JP" altLang="en-US" sz="3200" dirty="0"/>
              <a:t>（予想が外れる）ことはありますが、</a:t>
            </a:r>
            <a:r>
              <a:rPr lang="ja-JP" altLang="en-US" sz="3200" b="1" u="sng" dirty="0"/>
              <a:t>一部でも型</a:t>
            </a:r>
            <a:endParaRPr lang="en-US" altLang="ja-JP" sz="3200" b="1" u="sng" dirty="0"/>
          </a:p>
          <a:p>
            <a:r>
              <a:rPr lang="ja-JP" altLang="en-US" sz="3200" b="1" u="sng" dirty="0"/>
              <a:t>が合っていれば効果が期待でき、全く無意味に</a:t>
            </a:r>
            <a:endParaRPr lang="en-US" altLang="ja-JP" sz="3200" b="1" u="sng" dirty="0"/>
          </a:p>
          <a:p>
            <a:r>
              <a:rPr lang="ja-JP" altLang="en-US" sz="3200" b="1" u="sng" dirty="0"/>
              <a:t>なるわけではありません</a:t>
            </a:r>
            <a:r>
              <a:rPr lang="ja-JP" altLang="en-US" sz="3200" u="sng" dirty="0"/>
              <a:t>！ </a:t>
            </a:r>
            <a:endParaRPr kumimoji="1" lang="ja-JP" altLang="en-US" sz="3200" u="sng" dirty="0"/>
          </a:p>
        </p:txBody>
      </p:sp>
      <p:pic>
        <p:nvPicPr>
          <p:cNvPr id="4" name="図 3"/>
          <p:cNvPicPr>
            <a:picLocks noChangeAspect="1"/>
          </p:cNvPicPr>
          <p:nvPr/>
        </p:nvPicPr>
        <p:blipFill>
          <a:blip r:embed="rId3"/>
          <a:stretch>
            <a:fillRect/>
          </a:stretch>
        </p:blipFill>
        <p:spPr>
          <a:xfrm>
            <a:off x="7824621" y="5085184"/>
            <a:ext cx="1090815" cy="1484102"/>
          </a:xfrm>
          <a:prstGeom prst="rect">
            <a:avLst/>
          </a:prstGeom>
        </p:spPr>
      </p:pic>
    </p:spTree>
    <p:extLst>
      <p:ext uri="{BB962C8B-B14F-4D97-AF65-F5344CB8AC3E}">
        <p14:creationId xmlns:p14="http://schemas.microsoft.com/office/powerpoint/2010/main" val="252532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413792"/>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ワクチンの効果発現はいつから？</a:t>
            </a:r>
          </a:p>
        </p:txBody>
      </p:sp>
      <p:sp>
        <p:nvSpPr>
          <p:cNvPr id="3" name="テキスト ボックス 2"/>
          <p:cNvSpPr txBox="1"/>
          <p:nvPr/>
        </p:nvSpPr>
        <p:spPr>
          <a:xfrm>
            <a:off x="360851" y="1556792"/>
            <a:ext cx="8603637" cy="4524315"/>
          </a:xfrm>
          <a:prstGeom prst="rect">
            <a:avLst/>
          </a:prstGeom>
          <a:noFill/>
        </p:spPr>
        <p:txBody>
          <a:bodyPr wrap="none" rtlCol="0">
            <a:spAutoFit/>
          </a:bodyPr>
          <a:lstStyle/>
          <a:p>
            <a:r>
              <a:rPr lang="ja-JP" altLang="en-US" sz="3200" dirty="0"/>
              <a:t>インフルエンザワクチンは効果が十分に出るのに</a:t>
            </a:r>
            <a:endParaRPr lang="en-US" altLang="ja-JP" sz="3200" dirty="0"/>
          </a:p>
          <a:p>
            <a:r>
              <a:rPr lang="ja-JP" altLang="en-US" sz="3200" dirty="0"/>
              <a:t>約</a:t>
            </a:r>
            <a:r>
              <a:rPr lang="en-US" altLang="ja-JP" sz="3200" dirty="0">
                <a:solidFill>
                  <a:srgbClr val="FF0000"/>
                </a:solidFill>
              </a:rPr>
              <a:t>2</a:t>
            </a:r>
            <a:r>
              <a:rPr lang="ja-JP" altLang="en-US" sz="3200" dirty="0">
                <a:solidFill>
                  <a:srgbClr val="FF0000"/>
                </a:solidFill>
              </a:rPr>
              <a:t>週間</a:t>
            </a:r>
            <a:r>
              <a:rPr lang="ja-JP" altLang="en-US" sz="3200" dirty="0"/>
              <a:t>かかります。</a:t>
            </a:r>
            <a:endParaRPr lang="en-US" altLang="ja-JP" sz="3200" dirty="0"/>
          </a:p>
          <a:p>
            <a:endParaRPr kumimoji="1" lang="en-US" altLang="ja-JP" sz="3200" dirty="0"/>
          </a:p>
          <a:p>
            <a:endParaRPr lang="en-US" altLang="ja-JP" sz="3200" dirty="0"/>
          </a:p>
          <a:p>
            <a:endParaRPr lang="en-US" altLang="ja-JP" sz="3200" dirty="0"/>
          </a:p>
          <a:p>
            <a:endParaRPr lang="en-US" altLang="ja-JP" sz="3200" dirty="0"/>
          </a:p>
          <a:p>
            <a:endParaRPr lang="en-US" altLang="ja-JP" sz="3200" dirty="0"/>
          </a:p>
          <a:p>
            <a:r>
              <a:rPr lang="ja-JP" altLang="en-US" sz="3200" dirty="0"/>
              <a:t>効果は個人差がありますが、おおむね</a:t>
            </a:r>
            <a:r>
              <a:rPr lang="en-US" altLang="ja-JP" sz="3200" dirty="0">
                <a:solidFill>
                  <a:srgbClr val="FF0000"/>
                </a:solidFill>
              </a:rPr>
              <a:t>3</a:t>
            </a:r>
            <a:r>
              <a:rPr lang="ja-JP" altLang="en-US" sz="3200" dirty="0">
                <a:solidFill>
                  <a:srgbClr val="FF0000"/>
                </a:solidFill>
              </a:rPr>
              <a:t>～</a:t>
            </a:r>
            <a:r>
              <a:rPr lang="en-US" altLang="ja-JP" sz="3200" dirty="0">
                <a:solidFill>
                  <a:srgbClr val="FF0000"/>
                </a:solidFill>
              </a:rPr>
              <a:t>5</a:t>
            </a:r>
            <a:r>
              <a:rPr lang="ja-JP" altLang="en-US" sz="3200" dirty="0">
                <a:solidFill>
                  <a:srgbClr val="FF0000"/>
                </a:solidFill>
              </a:rPr>
              <a:t>ヶ月</a:t>
            </a:r>
            <a:endParaRPr lang="en-US" altLang="ja-JP" sz="3200" dirty="0">
              <a:solidFill>
                <a:srgbClr val="FF0000"/>
              </a:solidFill>
            </a:endParaRPr>
          </a:p>
          <a:p>
            <a:r>
              <a:rPr lang="ja-JP" altLang="en-US" sz="3200" dirty="0"/>
              <a:t>程度持続すると考えられています。﻿</a:t>
            </a:r>
            <a:endParaRPr kumimoji="1" lang="ja-JP" altLang="en-US" sz="3200" dirty="0"/>
          </a:p>
        </p:txBody>
      </p:sp>
      <p:pic>
        <p:nvPicPr>
          <p:cNvPr id="4" name="図 3"/>
          <p:cNvPicPr>
            <a:picLocks noChangeAspect="1"/>
          </p:cNvPicPr>
          <p:nvPr/>
        </p:nvPicPr>
        <p:blipFill>
          <a:blip r:embed="rId3"/>
          <a:stretch>
            <a:fillRect/>
          </a:stretch>
        </p:blipFill>
        <p:spPr>
          <a:xfrm>
            <a:off x="7164288" y="2699792"/>
            <a:ext cx="1400175" cy="1905000"/>
          </a:xfrm>
          <a:prstGeom prst="rect">
            <a:avLst/>
          </a:prstGeom>
        </p:spPr>
      </p:pic>
      <p:sp>
        <p:nvSpPr>
          <p:cNvPr id="5" name="角丸四角形吹き出し 4"/>
          <p:cNvSpPr/>
          <p:nvPr/>
        </p:nvSpPr>
        <p:spPr>
          <a:xfrm>
            <a:off x="3779912" y="2675057"/>
            <a:ext cx="2880320" cy="1872208"/>
          </a:xfrm>
          <a:prstGeom prst="wedgeRoundRectCallout">
            <a:avLst>
              <a:gd name="adj1" fmla="val 73244"/>
              <a:gd name="adj2" fmla="val 156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rPr>
              <a:t>接種後すぐに効果があるわけではないので注意です！</a:t>
            </a:r>
          </a:p>
        </p:txBody>
      </p:sp>
    </p:spTree>
    <p:extLst>
      <p:ext uri="{BB962C8B-B14F-4D97-AF65-F5344CB8AC3E}">
        <p14:creationId xmlns:p14="http://schemas.microsoft.com/office/powerpoint/2010/main" val="1538558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413792"/>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接種は</a:t>
            </a:r>
            <a:r>
              <a:rPr lang="en-US" altLang="ja-JP" dirty="0"/>
              <a:t>1</a:t>
            </a:r>
            <a:r>
              <a:rPr lang="ja-JP" altLang="en-US" dirty="0"/>
              <a:t>回？それとも</a:t>
            </a:r>
            <a:r>
              <a:rPr lang="en-US" altLang="ja-JP" dirty="0"/>
              <a:t>2</a:t>
            </a:r>
            <a:r>
              <a:rPr lang="ja-JP" altLang="en-US" dirty="0"/>
              <a:t>回？</a:t>
            </a:r>
          </a:p>
        </p:txBody>
      </p:sp>
      <p:sp>
        <p:nvSpPr>
          <p:cNvPr id="3" name="テキスト ボックス 2"/>
          <p:cNvSpPr txBox="1"/>
          <p:nvPr/>
        </p:nvSpPr>
        <p:spPr>
          <a:xfrm>
            <a:off x="611561" y="1556792"/>
            <a:ext cx="8280920" cy="3539430"/>
          </a:xfrm>
          <a:prstGeom prst="rect">
            <a:avLst/>
          </a:prstGeom>
          <a:noFill/>
        </p:spPr>
        <p:txBody>
          <a:bodyPr wrap="square" rtlCol="0">
            <a:spAutoFit/>
          </a:bodyPr>
          <a:lstStyle/>
          <a:p>
            <a:r>
              <a:rPr lang="en-US" altLang="ja-JP" sz="3200" dirty="0"/>
              <a:t>13</a:t>
            </a:r>
            <a:r>
              <a:rPr lang="ja-JP" altLang="en-US" sz="3200" dirty="0"/>
              <a:t>歳以上の方は</a:t>
            </a:r>
            <a:r>
              <a:rPr lang="ja-JP" altLang="en-US" sz="3200" dirty="0">
                <a:solidFill>
                  <a:srgbClr val="FF0000"/>
                </a:solidFill>
              </a:rPr>
              <a:t>原則</a:t>
            </a:r>
            <a:r>
              <a:rPr lang="en-US" altLang="ja-JP" sz="3200" dirty="0">
                <a:solidFill>
                  <a:srgbClr val="FF0000"/>
                </a:solidFill>
              </a:rPr>
              <a:t>1</a:t>
            </a:r>
            <a:r>
              <a:rPr lang="ja-JP" altLang="en-US" sz="3200" dirty="0">
                <a:solidFill>
                  <a:srgbClr val="FF0000"/>
                </a:solidFill>
              </a:rPr>
              <a:t>回</a:t>
            </a:r>
            <a:r>
              <a:rPr lang="ja-JP" altLang="en-US" sz="3200" dirty="0"/>
              <a:t>接種となっています。</a:t>
            </a:r>
            <a:endParaRPr lang="en-US" altLang="ja-JP" sz="3200" dirty="0"/>
          </a:p>
          <a:p>
            <a:endParaRPr lang="en-US" altLang="ja-JP" sz="3200" dirty="0"/>
          </a:p>
          <a:p>
            <a:r>
              <a:rPr lang="ja-JP" altLang="en-US" sz="3200" dirty="0"/>
              <a:t>ただし、</a:t>
            </a:r>
            <a:r>
              <a:rPr lang="en-US" altLang="ja-JP" sz="3200" dirty="0"/>
              <a:t>13</a:t>
            </a:r>
            <a:r>
              <a:rPr lang="ja-JP" altLang="en-US" sz="3200" dirty="0"/>
              <a:t>歳以上の基礎疾患（慢性疾患）のある方で、著しく免疫が抑制されている状態にあると考えられる方等は、医師の判断で２回接種となる場合があります。﻿</a:t>
            </a:r>
            <a:endParaRPr kumimoji="1" lang="en-US" altLang="ja-JP" sz="3200" dirty="0"/>
          </a:p>
          <a:p>
            <a:r>
              <a:rPr lang="ja-JP" altLang="en-US" sz="3200" dirty="0"/>
              <a:t>なお、定期の予防接種は１回接種としています。</a:t>
            </a:r>
            <a:endParaRPr kumimoji="1" lang="ja-JP" altLang="en-US" sz="3200" dirty="0"/>
          </a:p>
        </p:txBody>
      </p:sp>
      <p:pic>
        <p:nvPicPr>
          <p:cNvPr id="4" name="図 3"/>
          <p:cNvPicPr>
            <a:picLocks noChangeAspect="1"/>
          </p:cNvPicPr>
          <p:nvPr/>
        </p:nvPicPr>
        <p:blipFill>
          <a:blip r:embed="rId3"/>
          <a:stretch>
            <a:fillRect/>
          </a:stretch>
        </p:blipFill>
        <p:spPr>
          <a:xfrm>
            <a:off x="7596336" y="5057541"/>
            <a:ext cx="1090464" cy="1483624"/>
          </a:xfrm>
          <a:prstGeom prst="rect">
            <a:avLst/>
          </a:prstGeom>
        </p:spPr>
      </p:pic>
    </p:spTree>
    <p:extLst>
      <p:ext uri="{BB962C8B-B14F-4D97-AF65-F5344CB8AC3E}">
        <p14:creationId xmlns:p14="http://schemas.microsoft.com/office/powerpoint/2010/main" val="20945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413792"/>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新しいインフルエンザワクチン</a:t>
            </a:r>
          </a:p>
        </p:txBody>
      </p:sp>
      <p:sp>
        <p:nvSpPr>
          <p:cNvPr id="3" name="テキスト ボックス 2"/>
          <p:cNvSpPr txBox="1"/>
          <p:nvPr/>
        </p:nvSpPr>
        <p:spPr>
          <a:xfrm>
            <a:off x="611560" y="1556792"/>
            <a:ext cx="7436651" cy="584775"/>
          </a:xfrm>
          <a:prstGeom prst="rect">
            <a:avLst/>
          </a:prstGeom>
          <a:noFill/>
        </p:spPr>
        <p:txBody>
          <a:bodyPr wrap="none" rtlCol="0">
            <a:spAutoFit/>
          </a:bodyPr>
          <a:lstStyle/>
          <a:p>
            <a:r>
              <a:rPr lang="ja-JP" altLang="en-US" sz="3200" dirty="0"/>
              <a:t>﻿①フルミスト</a:t>
            </a:r>
            <a:r>
              <a:rPr lang="en-US" altLang="ja-JP" sz="3200" dirty="0"/>
              <a:t>®</a:t>
            </a:r>
            <a:r>
              <a:rPr lang="ja-JP" altLang="en-US" sz="3200" dirty="0"/>
              <a:t>：経鼻インフルエンザワクチン</a:t>
            </a:r>
            <a:endParaRPr kumimoji="1" lang="ja-JP" altLang="en-US" sz="3200" dirty="0"/>
          </a:p>
        </p:txBody>
      </p:sp>
      <p:sp>
        <p:nvSpPr>
          <p:cNvPr id="5" name="テキスト ボックス 4"/>
          <p:cNvSpPr txBox="1"/>
          <p:nvPr/>
        </p:nvSpPr>
        <p:spPr>
          <a:xfrm>
            <a:off x="611559" y="2407404"/>
            <a:ext cx="8162812" cy="3539430"/>
          </a:xfrm>
          <a:prstGeom prst="rect">
            <a:avLst/>
          </a:prstGeom>
          <a:noFill/>
        </p:spPr>
        <p:txBody>
          <a:bodyPr wrap="none" rtlCol="0">
            <a:spAutoFit/>
          </a:bodyPr>
          <a:lstStyle/>
          <a:p>
            <a:r>
              <a:rPr lang="ja-JP" altLang="en-US" sz="3200" dirty="0"/>
              <a:t>﻿日本では</a:t>
            </a:r>
            <a:r>
              <a:rPr lang="en-US" altLang="ja-JP" sz="3200" dirty="0">
                <a:solidFill>
                  <a:srgbClr val="FF0000"/>
                </a:solidFill>
              </a:rPr>
              <a:t>2</a:t>
            </a:r>
            <a:r>
              <a:rPr lang="ja-JP" altLang="en-US" sz="3200" dirty="0">
                <a:solidFill>
                  <a:srgbClr val="FF0000"/>
                </a:solidFill>
              </a:rPr>
              <a:t>歳以上</a:t>
            </a:r>
            <a:r>
              <a:rPr lang="en-US" altLang="ja-JP" sz="3200" dirty="0">
                <a:solidFill>
                  <a:srgbClr val="FF0000"/>
                </a:solidFill>
              </a:rPr>
              <a:t>19</a:t>
            </a:r>
            <a:r>
              <a:rPr lang="ja-JP" altLang="en-US" sz="3200" dirty="0">
                <a:solidFill>
                  <a:srgbClr val="FF0000"/>
                </a:solidFill>
              </a:rPr>
              <a:t>歳未満</a:t>
            </a:r>
            <a:r>
              <a:rPr lang="ja-JP" altLang="en-US" sz="3200" dirty="0"/>
              <a:t>の方が接種可能</a:t>
            </a:r>
            <a:endParaRPr lang="en-US" altLang="ja-JP" sz="3200" dirty="0"/>
          </a:p>
          <a:p>
            <a:r>
              <a:rPr lang="ja-JP" altLang="en-US" sz="3200" dirty="0"/>
              <a:t>＊</a:t>
            </a:r>
            <a:r>
              <a:rPr lang="en-US" altLang="ja-JP" sz="3200" dirty="0"/>
              <a:t>19</a:t>
            </a:r>
            <a:r>
              <a:rPr lang="ja-JP" altLang="en-US" sz="3200" dirty="0"/>
              <a:t>歳～</a:t>
            </a:r>
            <a:r>
              <a:rPr lang="en-US" altLang="ja-JP" sz="3200" dirty="0"/>
              <a:t>49</a:t>
            </a:r>
            <a:r>
              <a:rPr lang="ja-JP" altLang="en-US" sz="3200" dirty="0"/>
              <a:t>歳の方は任意接種可能</a:t>
            </a:r>
            <a:endParaRPr lang="en-US" altLang="ja-JP" sz="3200" dirty="0"/>
          </a:p>
          <a:p>
            <a:endParaRPr kumimoji="1" lang="en-US" altLang="ja-JP" sz="3200" dirty="0"/>
          </a:p>
          <a:p>
            <a:r>
              <a:rPr lang="en-US" altLang="ja-JP" sz="3200" dirty="0">
                <a:solidFill>
                  <a:schemeClr val="accent5"/>
                </a:solidFill>
              </a:rPr>
              <a:t>Q.</a:t>
            </a:r>
            <a:r>
              <a:rPr lang="ja-JP" altLang="en-US" sz="3200" dirty="0"/>
              <a:t>なぜ大人は使えない？</a:t>
            </a:r>
            <a:endParaRPr lang="en-US" altLang="ja-JP" sz="3200" dirty="0"/>
          </a:p>
          <a:p>
            <a:r>
              <a:rPr lang="ja-JP" altLang="en-US" sz="3200" dirty="0"/>
              <a:t>➡</a:t>
            </a:r>
            <a:r>
              <a:rPr lang="en-US" altLang="ja-JP" sz="3200" dirty="0">
                <a:solidFill>
                  <a:srgbClr val="FF0000"/>
                </a:solidFill>
              </a:rPr>
              <a:t>A.</a:t>
            </a:r>
            <a:r>
              <a:rPr lang="ja-JP" altLang="en-US" sz="3200" dirty="0"/>
              <a:t>大人は小児に比べて既往免疫があり、</a:t>
            </a:r>
            <a:endParaRPr lang="en-US" altLang="ja-JP" sz="3200" dirty="0"/>
          </a:p>
          <a:p>
            <a:r>
              <a:rPr lang="ja-JP" altLang="en-US" sz="3200" dirty="0"/>
              <a:t>経鼻ワクチンの効果が出るまでに排除してしま</a:t>
            </a:r>
            <a:endParaRPr lang="en-US" altLang="ja-JP" sz="3200" dirty="0"/>
          </a:p>
          <a:p>
            <a:r>
              <a:rPr lang="ja-JP" altLang="en-US" sz="3200" dirty="0"/>
              <a:t>う可能性があるためです。</a:t>
            </a:r>
            <a:endParaRPr lang="en-US" altLang="ja-JP" sz="3200" dirty="0"/>
          </a:p>
        </p:txBody>
      </p:sp>
    </p:spTree>
    <p:extLst>
      <p:ext uri="{BB962C8B-B14F-4D97-AF65-F5344CB8AC3E}">
        <p14:creationId xmlns:p14="http://schemas.microsoft.com/office/powerpoint/2010/main" val="28384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57200" y="2276872"/>
            <a:ext cx="8514221" cy="3933242"/>
          </a:xfrm>
          <a:prstGeom prst="rect">
            <a:avLst/>
          </a:prstGeom>
        </p:spPr>
      </p:pic>
      <p:sp>
        <p:nvSpPr>
          <p:cNvPr id="4" name="タイトル 1"/>
          <p:cNvSpPr txBox="1">
            <a:spLocks/>
          </p:cNvSpPr>
          <p:nvPr/>
        </p:nvSpPr>
        <p:spPr>
          <a:xfrm>
            <a:off x="457200" y="413792"/>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新しいインフルエンザワクチン</a:t>
            </a:r>
          </a:p>
        </p:txBody>
      </p:sp>
      <p:sp>
        <p:nvSpPr>
          <p:cNvPr id="5" name="テキスト ボックス 4"/>
          <p:cNvSpPr txBox="1"/>
          <p:nvPr/>
        </p:nvSpPr>
        <p:spPr>
          <a:xfrm>
            <a:off x="611560" y="1556792"/>
            <a:ext cx="4506362" cy="584775"/>
          </a:xfrm>
          <a:prstGeom prst="rect">
            <a:avLst/>
          </a:prstGeom>
          <a:noFill/>
        </p:spPr>
        <p:txBody>
          <a:bodyPr wrap="none" rtlCol="0">
            <a:spAutoFit/>
          </a:bodyPr>
          <a:lstStyle/>
          <a:p>
            <a:r>
              <a:rPr lang="ja-JP" altLang="en-US" sz="3200" dirty="0"/>
              <a:t>﻿①フルミスト</a:t>
            </a:r>
            <a:r>
              <a:rPr lang="en-US" altLang="ja-JP" sz="3200" dirty="0"/>
              <a:t>®</a:t>
            </a:r>
            <a:r>
              <a:rPr lang="ja-JP" altLang="en-US" sz="3200" dirty="0"/>
              <a:t>の接種方法</a:t>
            </a:r>
            <a:endParaRPr kumimoji="1" lang="ja-JP" altLang="en-US" sz="3200" dirty="0"/>
          </a:p>
        </p:txBody>
      </p:sp>
    </p:spTree>
    <p:extLst>
      <p:ext uri="{BB962C8B-B14F-4D97-AF65-F5344CB8AC3E}">
        <p14:creationId xmlns:p14="http://schemas.microsoft.com/office/powerpoint/2010/main" val="4136158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413792"/>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新しいインフルエンザワクチン</a:t>
            </a:r>
          </a:p>
        </p:txBody>
      </p:sp>
      <p:sp>
        <p:nvSpPr>
          <p:cNvPr id="3" name="テキスト ボックス 2"/>
          <p:cNvSpPr txBox="1"/>
          <p:nvPr/>
        </p:nvSpPr>
        <p:spPr>
          <a:xfrm>
            <a:off x="626713" y="1264404"/>
            <a:ext cx="5947462" cy="584775"/>
          </a:xfrm>
          <a:prstGeom prst="rect">
            <a:avLst/>
          </a:prstGeom>
          <a:noFill/>
        </p:spPr>
        <p:txBody>
          <a:bodyPr wrap="none" rtlCol="0">
            <a:spAutoFit/>
          </a:bodyPr>
          <a:lstStyle/>
          <a:p>
            <a:r>
              <a:rPr lang="ja-JP" altLang="en-US" sz="3200" dirty="0"/>
              <a:t>﻿②エフルエルダ</a:t>
            </a:r>
            <a:r>
              <a:rPr lang="en-US" altLang="ja-JP" sz="3200" dirty="0"/>
              <a:t>®</a:t>
            </a:r>
            <a:r>
              <a:rPr lang="ja-JP" altLang="en-US" sz="3200" dirty="0"/>
              <a:t>：高用量ワクチン</a:t>
            </a:r>
          </a:p>
        </p:txBody>
      </p:sp>
      <p:sp>
        <p:nvSpPr>
          <p:cNvPr id="4" name="テキスト ボックス 3"/>
          <p:cNvSpPr txBox="1"/>
          <p:nvPr/>
        </p:nvSpPr>
        <p:spPr>
          <a:xfrm>
            <a:off x="611560" y="1988840"/>
            <a:ext cx="8075240" cy="4339650"/>
          </a:xfrm>
          <a:prstGeom prst="rect">
            <a:avLst/>
          </a:prstGeom>
          <a:noFill/>
        </p:spPr>
        <p:txBody>
          <a:bodyPr wrap="square" rtlCol="0">
            <a:spAutoFit/>
          </a:bodyPr>
          <a:lstStyle/>
          <a:p>
            <a:r>
              <a:rPr lang="ja-JP" altLang="en-US" sz="3200" dirty="0"/>
              <a:t>﻿標準用量の</a:t>
            </a:r>
            <a:r>
              <a:rPr lang="en-US" altLang="ja-JP" sz="3200" dirty="0">
                <a:solidFill>
                  <a:srgbClr val="FF0000"/>
                </a:solidFill>
              </a:rPr>
              <a:t>4</a:t>
            </a:r>
            <a:r>
              <a:rPr lang="ja-JP" altLang="en-US" sz="3200" dirty="0">
                <a:solidFill>
                  <a:srgbClr val="FF0000"/>
                </a:solidFill>
              </a:rPr>
              <a:t>倍量</a:t>
            </a:r>
            <a:r>
              <a:rPr lang="ja-JP" altLang="en-US" sz="3200" dirty="0"/>
              <a:t>の抗原が配合されており、</a:t>
            </a:r>
            <a:endParaRPr lang="en-US" altLang="ja-JP" sz="3200" dirty="0"/>
          </a:p>
          <a:p>
            <a:r>
              <a:rPr lang="ja-JP" altLang="en-US" sz="3200" dirty="0"/>
              <a:t>インフルエンザの重症化リスクや入院リスクが</a:t>
            </a:r>
            <a:endParaRPr lang="en-US" altLang="ja-JP" sz="3200" dirty="0"/>
          </a:p>
          <a:p>
            <a:r>
              <a:rPr lang="ja-JP" altLang="en-US" sz="3200" dirty="0"/>
              <a:t>上昇する高齢者向けのワクチンとして開発されました。</a:t>
            </a:r>
            <a:endParaRPr lang="en-US" altLang="ja-JP" sz="3200" dirty="0"/>
          </a:p>
          <a:p>
            <a:r>
              <a:rPr lang="en-US" altLang="ja-JP" sz="3200" u="sng" dirty="0"/>
              <a:t>2026</a:t>
            </a:r>
            <a:r>
              <a:rPr lang="ja-JP" altLang="en-US" sz="3200" u="sng" dirty="0"/>
              <a:t>年</a:t>
            </a:r>
            <a:r>
              <a:rPr lang="en-US" altLang="ja-JP" sz="3200" u="sng" dirty="0"/>
              <a:t>10</a:t>
            </a:r>
            <a:r>
              <a:rPr lang="ja-JP" altLang="en-US" sz="3200" u="sng" dirty="0"/>
              <a:t>月</a:t>
            </a:r>
            <a:r>
              <a:rPr lang="en-US" altLang="ja-JP" sz="3200" u="sng" dirty="0"/>
              <a:t>1</a:t>
            </a:r>
            <a:r>
              <a:rPr lang="ja-JP" altLang="en-US" sz="3200" u="sng" dirty="0"/>
              <a:t>日</a:t>
            </a:r>
            <a:r>
              <a:rPr lang="ja-JP" altLang="en-US" sz="3200" dirty="0"/>
              <a:t>より、</a:t>
            </a:r>
            <a:r>
              <a:rPr lang="en-US" altLang="ja-JP" sz="3200" dirty="0">
                <a:solidFill>
                  <a:srgbClr val="FF0000"/>
                </a:solidFill>
              </a:rPr>
              <a:t>75</a:t>
            </a:r>
            <a:r>
              <a:rPr lang="ja-JP" altLang="en-US" sz="3200" dirty="0">
                <a:solidFill>
                  <a:srgbClr val="FF0000"/>
                </a:solidFill>
              </a:rPr>
              <a:t>歳以上の成人</a:t>
            </a:r>
            <a:r>
              <a:rPr lang="ja-JP" altLang="en-US" sz="3200" dirty="0"/>
              <a:t>を対象に定期接種へ導入されます。</a:t>
            </a:r>
            <a:endParaRPr lang="en-US" altLang="ja-JP" sz="3200" dirty="0"/>
          </a:p>
          <a:p>
            <a:endParaRPr lang="en-US" altLang="ja-JP" sz="1600" dirty="0"/>
          </a:p>
          <a:p>
            <a:r>
              <a:rPr lang="ja-JP" altLang="en-US" sz="3200" dirty="0"/>
              <a:t>＊</a:t>
            </a:r>
            <a:r>
              <a:rPr lang="en-US" altLang="ja-JP" sz="3200" dirty="0"/>
              <a:t>60</a:t>
            </a:r>
            <a:r>
              <a:rPr lang="ja-JP" altLang="en-US" sz="3200" dirty="0"/>
              <a:t>歳以上</a:t>
            </a:r>
            <a:r>
              <a:rPr lang="en-US" altLang="ja-JP" sz="3200" dirty="0"/>
              <a:t>75</a:t>
            </a:r>
            <a:r>
              <a:rPr lang="ja-JP" altLang="en-US" sz="3200" dirty="0"/>
              <a:t>歳未満の方も、任意接種で接種可能です！</a:t>
            </a:r>
          </a:p>
        </p:txBody>
      </p:sp>
    </p:spTree>
    <p:extLst>
      <p:ext uri="{BB962C8B-B14F-4D97-AF65-F5344CB8AC3E}">
        <p14:creationId xmlns:p14="http://schemas.microsoft.com/office/powerpoint/2010/main" val="274831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Q</a:t>
            </a:r>
            <a:r>
              <a:rPr lang="ja-JP" altLang="en-US" dirty="0"/>
              <a:t>＆</a:t>
            </a:r>
            <a:r>
              <a:rPr lang="en-US" altLang="ja-JP" dirty="0"/>
              <a:t>A</a:t>
            </a:r>
            <a:r>
              <a:rPr lang="ja-JP" altLang="en-US" dirty="0"/>
              <a:t>①</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a:t>季節性のはずのインフルエンザが夏にも起こるのはなぜ？</a:t>
            </a:r>
            <a:endParaRPr kumimoji="1" lang="en-US" altLang="ja-JP" dirty="0"/>
          </a:p>
          <a:p>
            <a:pPr marL="0" indent="0">
              <a:buNone/>
            </a:pPr>
            <a:r>
              <a:rPr lang="ja-JP" altLang="en-US" dirty="0"/>
              <a:t>➡原因は様々ですが、その一つに人流があります。世界中からたくさんの観光客が日本へ訪れているため、海外のインフルエンザウイルスが国内に持ち込まれやすい環境になっています。</a:t>
            </a:r>
            <a:endParaRPr lang="en-US" altLang="ja-JP" dirty="0"/>
          </a:p>
          <a:p>
            <a:pPr marL="0" indent="0">
              <a:buNone/>
            </a:pPr>
            <a:r>
              <a:rPr lang="ja-JP" altLang="en-US" dirty="0"/>
              <a:t>また、コロナ渦を終えて、マスクの着用率が減少していることも原因の一つと言えます。</a:t>
            </a:r>
            <a:endParaRPr kumimoji="1" lang="ja-JP" altLang="en-US" dirty="0"/>
          </a:p>
        </p:txBody>
      </p:sp>
      <p:pic>
        <p:nvPicPr>
          <p:cNvPr id="4" name="図 3"/>
          <p:cNvPicPr>
            <a:picLocks noChangeAspect="1"/>
          </p:cNvPicPr>
          <p:nvPr/>
        </p:nvPicPr>
        <p:blipFill>
          <a:blip r:embed="rId3"/>
          <a:stretch>
            <a:fillRect/>
          </a:stretch>
        </p:blipFill>
        <p:spPr>
          <a:xfrm>
            <a:off x="6084168" y="490075"/>
            <a:ext cx="1644301" cy="1060574"/>
          </a:xfrm>
          <a:prstGeom prst="rect">
            <a:avLst/>
          </a:prstGeom>
        </p:spPr>
      </p:pic>
    </p:spTree>
    <p:extLst>
      <p:ext uri="{BB962C8B-B14F-4D97-AF65-F5344CB8AC3E}">
        <p14:creationId xmlns:p14="http://schemas.microsoft.com/office/powerpoint/2010/main" val="210720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Q</a:t>
            </a:r>
            <a:r>
              <a:rPr lang="ja-JP" altLang="en-US" dirty="0"/>
              <a:t>＆</a:t>
            </a:r>
            <a:r>
              <a:rPr lang="en-US" altLang="ja-JP" dirty="0"/>
              <a:t>A</a:t>
            </a:r>
            <a:r>
              <a:rPr lang="ja-JP" altLang="en-US" dirty="0"/>
              <a:t>②</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a:t>インフルエンザの自覚症状があって、すぐに検査しても陽性にならないケースがあるのはなぜ？？</a:t>
            </a:r>
            <a:endParaRPr kumimoji="1" lang="en-US" altLang="ja-JP" dirty="0"/>
          </a:p>
          <a:p>
            <a:pPr marL="0" indent="0">
              <a:buNone/>
            </a:pPr>
            <a:r>
              <a:rPr lang="ja-JP" altLang="en-US" dirty="0"/>
              <a:t>➡発症後すぐは、インフルエンザウイルスの増殖が十分ではなく、検査で検出できるほどの量に達していないためです。</a:t>
            </a:r>
            <a:endParaRPr lang="en-US" altLang="ja-JP" dirty="0"/>
          </a:p>
          <a:p>
            <a:pPr marL="0" indent="0">
              <a:buNone/>
            </a:pPr>
            <a:r>
              <a:rPr kumimoji="1" lang="ja-JP" altLang="en-US" dirty="0"/>
              <a:t>そのため、検査を受けるのに最適なタイミングは発症してから</a:t>
            </a:r>
            <a:r>
              <a:rPr kumimoji="1" lang="en-US" altLang="ja-JP" dirty="0"/>
              <a:t>12</a:t>
            </a:r>
            <a:r>
              <a:rPr kumimoji="1" lang="ja-JP" altLang="en-US" dirty="0"/>
              <a:t>時間以上経過してからとされています。</a:t>
            </a:r>
          </a:p>
        </p:txBody>
      </p:sp>
      <p:pic>
        <p:nvPicPr>
          <p:cNvPr id="5" name="図 4"/>
          <p:cNvPicPr>
            <a:picLocks noChangeAspect="1"/>
          </p:cNvPicPr>
          <p:nvPr/>
        </p:nvPicPr>
        <p:blipFill>
          <a:blip r:embed="rId3"/>
          <a:stretch>
            <a:fillRect/>
          </a:stretch>
        </p:blipFill>
        <p:spPr>
          <a:xfrm>
            <a:off x="6732240" y="194990"/>
            <a:ext cx="1302296" cy="1302296"/>
          </a:xfrm>
          <a:prstGeom prst="rect">
            <a:avLst/>
          </a:prstGeom>
        </p:spPr>
      </p:pic>
    </p:spTree>
    <p:extLst>
      <p:ext uri="{BB962C8B-B14F-4D97-AF65-F5344CB8AC3E}">
        <p14:creationId xmlns:p14="http://schemas.microsoft.com/office/powerpoint/2010/main" val="136536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冬の感染症</a:t>
            </a:r>
          </a:p>
        </p:txBody>
      </p:sp>
      <p:sp>
        <p:nvSpPr>
          <p:cNvPr id="5" name="コンテンツ プレースホルダー 4"/>
          <p:cNvSpPr>
            <a:spLocks noGrp="1"/>
          </p:cNvSpPr>
          <p:nvPr>
            <p:ph idx="1"/>
          </p:nvPr>
        </p:nvSpPr>
        <p:spPr>
          <a:xfrm>
            <a:off x="457200" y="1600201"/>
            <a:ext cx="8363272" cy="4205064"/>
          </a:xfrm>
        </p:spPr>
        <p:txBody>
          <a:bodyPr/>
          <a:lstStyle/>
          <a:p>
            <a:pPr>
              <a:buFont typeface="Wingdings" panose="05000000000000000000" pitchFamily="2" charset="2"/>
              <a:buChar char="l"/>
            </a:pPr>
            <a:r>
              <a:rPr kumimoji="1" lang="ja-JP" altLang="en-US" dirty="0"/>
              <a:t>呼吸器感染症</a:t>
            </a:r>
            <a:endParaRPr kumimoji="1" lang="en-US" altLang="ja-JP" dirty="0"/>
          </a:p>
          <a:p>
            <a:pPr marL="0" indent="0">
              <a:buNone/>
            </a:pPr>
            <a:r>
              <a:rPr lang="ja-JP" altLang="en-US" dirty="0"/>
              <a:t>　　インフルエンザ</a:t>
            </a:r>
            <a:endParaRPr lang="en-US" altLang="ja-JP" dirty="0"/>
          </a:p>
          <a:p>
            <a:pPr marL="0" indent="0">
              <a:buNone/>
            </a:pPr>
            <a:r>
              <a:rPr kumimoji="1" lang="ja-JP" altLang="en-US" dirty="0"/>
              <a:t>　　新型コロナウィルス</a:t>
            </a:r>
            <a:endParaRPr kumimoji="1" lang="en-US" altLang="ja-JP" dirty="0"/>
          </a:p>
          <a:p>
            <a:pPr marL="0" indent="0">
              <a:buNone/>
            </a:pPr>
            <a:r>
              <a:rPr lang="ja-JP" altLang="en-US" dirty="0"/>
              <a:t>　　ＲＳウィルス</a:t>
            </a:r>
            <a:endParaRPr lang="en-US" altLang="ja-JP" dirty="0"/>
          </a:p>
          <a:p>
            <a:pPr>
              <a:buFont typeface="Wingdings" panose="05000000000000000000" pitchFamily="2" charset="2"/>
              <a:buChar char="l"/>
            </a:pPr>
            <a:r>
              <a:rPr kumimoji="1" lang="ja-JP" altLang="en-US" dirty="0"/>
              <a:t>感染性胃腸炎</a:t>
            </a:r>
            <a:endParaRPr kumimoji="1" lang="en-US" altLang="ja-JP" dirty="0"/>
          </a:p>
          <a:p>
            <a:pPr marL="0" indent="0">
              <a:buNone/>
            </a:pPr>
            <a:r>
              <a:rPr lang="ja-JP" altLang="en-US" dirty="0"/>
              <a:t>　　ノロウィルス</a:t>
            </a:r>
            <a:endParaRPr lang="en-US" altLang="ja-JP" dirty="0"/>
          </a:p>
          <a:p>
            <a:pPr marL="0" indent="0">
              <a:buNone/>
            </a:pPr>
            <a:r>
              <a:rPr kumimoji="1" lang="ja-JP" altLang="en-US" dirty="0"/>
              <a:t>　　ロタウィルス</a:t>
            </a:r>
          </a:p>
        </p:txBody>
      </p:sp>
      <p:sp>
        <p:nvSpPr>
          <p:cNvPr id="6" name="角丸四角形 5"/>
          <p:cNvSpPr/>
          <p:nvPr/>
        </p:nvSpPr>
        <p:spPr>
          <a:xfrm>
            <a:off x="827584" y="2204864"/>
            <a:ext cx="3096344" cy="50405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51282" y="4581128"/>
            <a:ext cx="2496582" cy="504056"/>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薬注射のイラスト イラスト素材 [6394576] - フォトライブラリ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8532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ワクチンのイラスト | かわいいフリー素材集 いらすとや"/>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283" y="3717032"/>
            <a:ext cx="2952750" cy="155257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699792" y="6019248"/>
            <a:ext cx="6107762" cy="523220"/>
          </a:xfrm>
          <a:prstGeom prst="rect">
            <a:avLst/>
          </a:prstGeom>
          <a:noFill/>
        </p:spPr>
        <p:txBody>
          <a:bodyPr wrap="none" rtlCol="0">
            <a:spAutoFit/>
          </a:bodyPr>
          <a:lstStyle/>
          <a:p>
            <a:r>
              <a:rPr kumimoji="1" lang="ja-JP" altLang="en-US" sz="2800" b="1" u="sng" dirty="0"/>
              <a:t>治療薬やワクチンについてお話します。</a:t>
            </a:r>
          </a:p>
        </p:txBody>
      </p:sp>
    </p:spTree>
    <p:extLst>
      <p:ext uri="{BB962C8B-B14F-4D97-AF65-F5344CB8AC3E}">
        <p14:creationId xmlns:p14="http://schemas.microsoft.com/office/powerpoint/2010/main" val="274763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57200" y="413792"/>
            <a:ext cx="8229600" cy="1143000"/>
          </a:xfrm>
          <a:prstGeom prst="rect">
            <a:avLst/>
          </a:prstGeom>
        </p:spPr>
        <p:txBody>
          <a:bodyPr>
            <a:normAutofit fontScale="92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ノロウイルスに感染した時の注意点</a:t>
            </a:r>
          </a:p>
          <a:p>
            <a:endParaRPr lang="ja-JP" altLang="en-US" dirty="0"/>
          </a:p>
        </p:txBody>
      </p:sp>
      <p:sp>
        <p:nvSpPr>
          <p:cNvPr id="5" name="コンテンツ プレースホルダー 2"/>
          <p:cNvSpPr>
            <a:spLocks noGrp="1"/>
          </p:cNvSpPr>
          <p:nvPr>
            <p:ph idx="1"/>
          </p:nvPr>
        </p:nvSpPr>
        <p:spPr>
          <a:xfrm>
            <a:off x="457200" y="1556792"/>
            <a:ext cx="8229600" cy="4525963"/>
          </a:xfrm>
        </p:spPr>
        <p:txBody>
          <a:bodyPr>
            <a:normAutofit fontScale="92500" lnSpcReduction="10000"/>
          </a:bodyPr>
          <a:lstStyle/>
          <a:p>
            <a:r>
              <a:rPr lang="ja-JP" altLang="en-US" dirty="0"/>
              <a:t>現在、有効な抗ウイルス剤やワクチンはありません</a:t>
            </a:r>
            <a:r>
              <a:rPr lang="en-US" altLang="ja-JP" dirty="0"/>
              <a:t>…</a:t>
            </a:r>
            <a:endParaRPr lang="ja-JP" altLang="en-US" dirty="0"/>
          </a:p>
          <a:p>
            <a:r>
              <a:rPr lang="ja-JP" altLang="en-US" dirty="0"/>
              <a:t>症状に合わせた対症療法（解熱剤、整腸剤等）が基本</a:t>
            </a:r>
          </a:p>
          <a:p>
            <a:r>
              <a:rPr lang="ja-JP" altLang="en-US" dirty="0"/>
              <a:t>嘔吐、下痢が持続する場合は脱水に注意、こまめな水分補給を！</a:t>
            </a:r>
            <a:endParaRPr lang="en-US" altLang="ja-JP" dirty="0"/>
          </a:p>
          <a:p>
            <a:r>
              <a:rPr lang="ja-JP" altLang="en-US" dirty="0"/>
              <a:t>下痢止めの使用はノロウイルスの排出を遅らせるため、初期は使用しない</a:t>
            </a:r>
            <a:endParaRPr lang="en-US" altLang="ja-JP" dirty="0"/>
          </a:p>
          <a:p>
            <a:pPr marL="0" indent="0">
              <a:buNone/>
            </a:pPr>
            <a:r>
              <a:rPr lang="ja-JP" altLang="en-US" dirty="0"/>
              <a:t>➡症状が長く続く場合は医師へ相談しましょう</a:t>
            </a:r>
            <a:endParaRPr lang="en-US" altLang="ja-JP" dirty="0"/>
          </a:p>
          <a:p>
            <a:pPr marL="0" indent="0">
              <a:buNone/>
            </a:pPr>
            <a:endParaRPr kumimoji="1" lang="ja-JP" altLang="en-US" dirty="0"/>
          </a:p>
        </p:txBody>
      </p:sp>
      <p:pic>
        <p:nvPicPr>
          <p:cNvPr id="6" name="図 5"/>
          <p:cNvPicPr>
            <a:picLocks noChangeAspect="1"/>
          </p:cNvPicPr>
          <p:nvPr/>
        </p:nvPicPr>
        <p:blipFill>
          <a:blip r:embed="rId3"/>
          <a:stretch>
            <a:fillRect/>
          </a:stretch>
        </p:blipFill>
        <p:spPr>
          <a:xfrm>
            <a:off x="7956376" y="5733256"/>
            <a:ext cx="899592" cy="899592"/>
          </a:xfrm>
          <a:prstGeom prst="rect">
            <a:avLst/>
          </a:prstGeom>
        </p:spPr>
      </p:pic>
    </p:spTree>
    <p:extLst>
      <p:ext uri="{BB962C8B-B14F-4D97-AF65-F5344CB8AC3E}">
        <p14:creationId xmlns:p14="http://schemas.microsoft.com/office/powerpoint/2010/main" val="3592496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まとめ</a:t>
            </a:r>
          </a:p>
        </p:txBody>
      </p:sp>
      <p:sp>
        <p:nvSpPr>
          <p:cNvPr id="3" name="コンテンツ プレースホルダー 2"/>
          <p:cNvSpPr>
            <a:spLocks noGrp="1"/>
          </p:cNvSpPr>
          <p:nvPr>
            <p:ph idx="1"/>
          </p:nvPr>
        </p:nvSpPr>
        <p:spPr/>
        <p:txBody>
          <a:bodyPr/>
          <a:lstStyle/>
          <a:p>
            <a:r>
              <a:rPr kumimoji="1" lang="ja-JP" altLang="en-US" dirty="0"/>
              <a:t>インフルエンザの予防は、マスク着用と手指消毒が基本です。</a:t>
            </a:r>
            <a:endParaRPr lang="en-US" altLang="ja-JP" dirty="0"/>
          </a:p>
          <a:p>
            <a:r>
              <a:rPr kumimoji="1" lang="ja-JP" altLang="en-US" dirty="0"/>
              <a:t>重症化予防のために、毎年のワクチン接種をお勧めします。</a:t>
            </a:r>
            <a:endParaRPr lang="en-US" altLang="ja-JP" dirty="0"/>
          </a:p>
          <a:p>
            <a:r>
              <a:rPr kumimoji="1" lang="ja-JP" altLang="en-US" dirty="0"/>
              <a:t>インフルエンザや風邪には抗生物質の効果は</a:t>
            </a:r>
            <a:r>
              <a:rPr lang="ja-JP" altLang="en-US" dirty="0"/>
              <a:t>ありません。</a:t>
            </a:r>
            <a:r>
              <a:rPr kumimoji="1" lang="ja-JP" altLang="en-US" dirty="0"/>
              <a:t>インフルエンザと分かったらできるだけ早い治療薬の投与が望ましいです。</a:t>
            </a:r>
          </a:p>
        </p:txBody>
      </p:sp>
      <p:pic>
        <p:nvPicPr>
          <p:cNvPr id="4" name="図 3"/>
          <p:cNvPicPr>
            <a:picLocks noChangeAspect="1"/>
          </p:cNvPicPr>
          <p:nvPr/>
        </p:nvPicPr>
        <p:blipFill>
          <a:blip r:embed="rId3"/>
          <a:stretch>
            <a:fillRect/>
          </a:stretch>
        </p:blipFill>
        <p:spPr>
          <a:xfrm>
            <a:off x="7020272" y="5301208"/>
            <a:ext cx="1355725" cy="1355725"/>
          </a:xfrm>
          <a:prstGeom prst="rect">
            <a:avLst/>
          </a:prstGeom>
        </p:spPr>
      </p:pic>
    </p:spTree>
    <p:extLst>
      <p:ext uri="{BB962C8B-B14F-4D97-AF65-F5344CB8AC3E}">
        <p14:creationId xmlns:p14="http://schemas.microsoft.com/office/powerpoint/2010/main" val="96825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1月は「薬剤耐性（AMR）対策推進月間」2025年度も啓発キャンペーンを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25"/>
            <a:ext cx="4824536" cy="682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3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風邪に抗生物質」は誤り 効果なく無害の菌まで退治 - 日本経済新聞"/>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17" y="332656"/>
            <a:ext cx="7541276"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8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65277393"/>
              </p:ext>
            </p:extLst>
          </p:nvPr>
        </p:nvGraphicFramePr>
        <p:xfrm>
          <a:off x="338511" y="1268760"/>
          <a:ext cx="8466978" cy="4680057"/>
        </p:xfrm>
        <a:graphic>
          <a:graphicData uri="http://schemas.openxmlformats.org/drawingml/2006/table">
            <a:tbl>
              <a:tblPr firstRow="1" bandRow="1">
                <a:tableStyleId>{BDBED569-4797-4DF1-A0F4-6AAB3CD982D8}</a:tableStyleId>
              </a:tblPr>
              <a:tblGrid>
                <a:gridCol w="1353169">
                  <a:extLst>
                    <a:ext uri="{9D8B030D-6E8A-4147-A177-3AD203B41FA5}">
                      <a16:colId xmlns:a16="http://schemas.microsoft.com/office/drawing/2014/main" val="20000"/>
                    </a:ext>
                  </a:extLst>
                </a:gridCol>
                <a:gridCol w="1469157">
                  <a:extLst>
                    <a:ext uri="{9D8B030D-6E8A-4147-A177-3AD203B41FA5}">
                      <a16:colId xmlns:a16="http://schemas.microsoft.com/office/drawing/2014/main" val="20001"/>
                    </a:ext>
                  </a:extLst>
                </a:gridCol>
                <a:gridCol w="1411163">
                  <a:extLst>
                    <a:ext uri="{9D8B030D-6E8A-4147-A177-3AD203B41FA5}">
                      <a16:colId xmlns:a16="http://schemas.microsoft.com/office/drawing/2014/main" val="20002"/>
                    </a:ext>
                  </a:extLst>
                </a:gridCol>
                <a:gridCol w="1411163">
                  <a:extLst>
                    <a:ext uri="{9D8B030D-6E8A-4147-A177-3AD203B41FA5}">
                      <a16:colId xmlns:a16="http://schemas.microsoft.com/office/drawing/2014/main" val="20003"/>
                    </a:ext>
                  </a:extLst>
                </a:gridCol>
                <a:gridCol w="1411163">
                  <a:extLst>
                    <a:ext uri="{9D8B030D-6E8A-4147-A177-3AD203B41FA5}">
                      <a16:colId xmlns:a16="http://schemas.microsoft.com/office/drawing/2014/main" val="20004"/>
                    </a:ext>
                  </a:extLst>
                </a:gridCol>
                <a:gridCol w="1411163">
                  <a:extLst>
                    <a:ext uri="{9D8B030D-6E8A-4147-A177-3AD203B41FA5}">
                      <a16:colId xmlns:a16="http://schemas.microsoft.com/office/drawing/2014/main" val="20005"/>
                    </a:ext>
                  </a:extLst>
                </a:gridCol>
              </a:tblGrid>
              <a:tr h="517135">
                <a:tc>
                  <a:txBody>
                    <a:bodyPr/>
                    <a:lstStyle/>
                    <a:p>
                      <a:pPr algn="ctr">
                        <a:lnSpc>
                          <a:spcPct val="150000"/>
                        </a:lnSpc>
                      </a:pPr>
                      <a:r>
                        <a:rPr kumimoji="1" lang="ja-JP" altLang="en-US" sz="2000" dirty="0"/>
                        <a:t>名称</a:t>
                      </a:r>
                      <a:endParaRPr kumimoji="1" lang="en-US" altLang="ja-JP" sz="2000" dirty="0"/>
                    </a:p>
                  </a:txBody>
                  <a:tcPr/>
                </a:tc>
                <a:tc>
                  <a:txBody>
                    <a:bodyPr/>
                    <a:lstStyle/>
                    <a:p>
                      <a:pPr algn="ctr">
                        <a:lnSpc>
                          <a:spcPct val="150000"/>
                        </a:lnSpc>
                      </a:pPr>
                      <a:r>
                        <a:rPr kumimoji="1" lang="ja-JP" altLang="en-US" sz="2000" dirty="0"/>
                        <a:t>タミフル</a:t>
                      </a:r>
                    </a:p>
                  </a:txBody>
                  <a:tcPr/>
                </a:tc>
                <a:tc>
                  <a:txBody>
                    <a:bodyPr/>
                    <a:lstStyle/>
                    <a:p>
                      <a:pPr algn="ctr">
                        <a:lnSpc>
                          <a:spcPct val="150000"/>
                        </a:lnSpc>
                      </a:pPr>
                      <a:r>
                        <a:rPr kumimoji="1" lang="ja-JP" altLang="en-US" sz="2000" dirty="0"/>
                        <a:t>ゾフルーザ</a:t>
                      </a:r>
                    </a:p>
                  </a:txBody>
                  <a:tcPr/>
                </a:tc>
                <a:tc>
                  <a:txBody>
                    <a:bodyPr/>
                    <a:lstStyle/>
                    <a:p>
                      <a:pPr algn="ctr">
                        <a:lnSpc>
                          <a:spcPct val="150000"/>
                        </a:lnSpc>
                      </a:pPr>
                      <a:r>
                        <a:rPr kumimoji="1" lang="ja-JP" altLang="en-US" sz="2000" dirty="0"/>
                        <a:t>イナビル</a:t>
                      </a:r>
                    </a:p>
                  </a:txBody>
                  <a:tcPr/>
                </a:tc>
                <a:tc>
                  <a:txBody>
                    <a:bodyPr/>
                    <a:lstStyle/>
                    <a:p>
                      <a:pPr algn="ctr">
                        <a:lnSpc>
                          <a:spcPct val="150000"/>
                        </a:lnSpc>
                      </a:pPr>
                      <a:r>
                        <a:rPr kumimoji="1" lang="ja-JP" altLang="en-US" sz="2000" dirty="0"/>
                        <a:t>リレンザ</a:t>
                      </a:r>
                    </a:p>
                  </a:txBody>
                  <a:tcPr/>
                </a:tc>
                <a:tc>
                  <a:txBody>
                    <a:bodyPr/>
                    <a:lstStyle/>
                    <a:p>
                      <a:pPr algn="ctr">
                        <a:lnSpc>
                          <a:spcPct val="150000"/>
                        </a:lnSpc>
                      </a:pPr>
                      <a:r>
                        <a:rPr kumimoji="1" lang="ja-JP" altLang="en-US" sz="2000" dirty="0"/>
                        <a:t>ラピアクタ</a:t>
                      </a:r>
                    </a:p>
                  </a:txBody>
                  <a:tcPr/>
                </a:tc>
                <a:extLst>
                  <a:ext uri="{0D108BD9-81ED-4DB2-BD59-A6C34878D82A}">
                    <a16:rowId xmlns:a16="http://schemas.microsoft.com/office/drawing/2014/main" val="10000"/>
                  </a:ext>
                </a:extLst>
              </a:tr>
              <a:tr h="1571097">
                <a:tc>
                  <a:txBody>
                    <a:bodyPr/>
                    <a:lstStyle/>
                    <a:p>
                      <a:pPr algn="ctr">
                        <a:lnSpc>
                          <a:spcPct val="150000"/>
                        </a:lnSpc>
                      </a:pPr>
                      <a:r>
                        <a:rPr kumimoji="1" lang="ja-JP" altLang="en-US" sz="2000" dirty="0"/>
                        <a:t>製品写真</a:t>
                      </a:r>
                    </a:p>
                  </a:txBody>
                  <a:tcPr/>
                </a:tc>
                <a:tc>
                  <a:txBody>
                    <a:bodyPr/>
                    <a:lstStyle/>
                    <a:p>
                      <a:pPr algn="ctr">
                        <a:lnSpc>
                          <a:spcPct val="150000"/>
                        </a:lnSpc>
                      </a:pPr>
                      <a:endParaRPr kumimoji="1" lang="ja-JP" altLang="en-US" sz="2000" dirty="0"/>
                    </a:p>
                  </a:txBody>
                  <a:tcPr/>
                </a:tc>
                <a:tc>
                  <a:txBody>
                    <a:bodyPr/>
                    <a:lstStyle/>
                    <a:p>
                      <a:pPr algn="ctr">
                        <a:lnSpc>
                          <a:spcPct val="150000"/>
                        </a:lnSpc>
                      </a:pPr>
                      <a:endParaRPr kumimoji="1" lang="ja-JP" altLang="en-US" sz="2000" dirty="0"/>
                    </a:p>
                  </a:txBody>
                  <a:tcPr/>
                </a:tc>
                <a:tc>
                  <a:txBody>
                    <a:bodyPr/>
                    <a:lstStyle/>
                    <a:p>
                      <a:pPr algn="ctr">
                        <a:lnSpc>
                          <a:spcPct val="150000"/>
                        </a:lnSpc>
                      </a:pPr>
                      <a:endParaRPr kumimoji="1" lang="ja-JP" altLang="en-US" sz="2000" dirty="0"/>
                    </a:p>
                  </a:txBody>
                  <a:tcPr/>
                </a:tc>
                <a:tc>
                  <a:txBody>
                    <a:bodyPr/>
                    <a:lstStyle/>
                    <a:p>
                      <a:pPr algn="ctr">
                        <a:lnSpc>
                          <a:spcPct val="150000"/>
                        </a:lnSpc>
                      </a:pPr>
                      <a:endParaRPr kumimoji="1" lang="ja-JP" altLang="en-US" sz="2000" dirty="0"/>
                    </a:p>
                  </a:txBody>
                  <a:tcPr/>
                </a:tc>
                <a:tc>
                  <a:txBody>
                    <a:bodyPr/>
                    <a:lstStyle/>
                    <a:p>
                      <a:pPr algn="ctr">
                        <a:lnSpc>
                          <a:spcPct val="150000"/>
                        </a:lnSpc>
                      </a:pPr>
                      <a:endParaRPr kumimoji="1" lang="ja-JP" altLang="en-US" sz="2000" dirty="0"/>
                    </a:p>
                  </a:txBody>
                  <a:tcPr/>
                </a:tc>
                <a:extLst>
                  <a:ext uri="{0D108BD9-81ED-4DB2-BD59-A6C34878D82A}">
                    <a16:rowId xmlns:a16="http://schemas.microsoft.com/office/drawing/2014/main" val="10001"/>
                  </a:ext>
                </a:extLst>
              </a:tr>
              <a:tr h="517135">
                <a:tc>
                  <a:txBody>
                    <a:bodyPr/>
                    <a:lstStyle/>
                    <a:p>
                      <a:pPr algn="ctr">
                        <a:lnSpc>
                          <a:spcPct val="150000"/>
                        </a:lnSpc>
                      </a:pPr>
                      <a:r>
                        <a:rPr kumimoji="1" lang="ja-JP" altLang="en-US" sz="2000" dirty="0"/>
                        <a:t>投与方法</a:t>
                      </a:r>
                    </a:p>
                  </a:txBody>
                  <a:tcPr/>
                </a:tc>
                <a:tc gridSpan="2">
                  <a:txBody>
                    <a:bodyPr/>
                    <a:lstStyle/>
                    <a:p>
                      <a:pPr algn="ctr">
                        <a:lnSpc>
                          <a:spcPct val="150000"/>
                        </a:lnSpc>
                      </a:pPr>
                      <a:r>
                        <a:rPr kumimoji="1" lang="ja-JP" altLang="en-US" sz="2000" dirty="0"/>
                        <a:t>内服</a:t>
                      </a:r>
                    </a:p>
                  </a:txBody>
                  <a:tcPr/>
                </a:tc>
                <a:tc hMerge="1">
                  <a:txBody>
                    <a:bodyPr/>
                    <a:lstStyle/>
                    <a:p>
                      <a:pPr algn="ctr">
                        <a:lnSpc>
                          <a:spcPct val="150000"/>
                        </a:lnSpc>
                      </a:pPr>
                      <a:endParaRPr kumimoji="1" lang="ja-JP" altLang="en-US" dirty="0"/>
                    </a:p>
                  </a:txBody>
                  <a:tcPr/>
                </a:tc>
                <a:tc gridSpan="2">
                  <a:txBody>
                    <a:bodyPr/>
                    <a:lstStyle/>
                    <a:p>
                      <a:pPr algn="ctr">
                        <a:lnSpc>
                          <a:spcPct val="150000"/>
                        </a:lnSpc>
                      </a:pPr>
                      <a:r>
                        <a:rPr kumimoji="1" lang="ja-JP" altLang="en-US" sz="2000" dirty="0"/>
                        <a:t>吸入</a:t>
                      </a:r>
                    </a:p>
                  </a:txBody>
                  <a:tcPr/>
                </a:tc>
                <a:tc hMerge="1">
                  <a:txBody>
                    <a:bodyPr/>
                    <a:lstStyle/>
                    <a:p>
                      <a:pPr algn="ctr">
                        <a:lnSpc>
                          <a:spcPct val="150000"/>
                        </a:lnSpc>
                      </a:pPr>
                      <a:endParaRPr kumimoji="1" lang="ja-JP" altLang="en-US" dirty="0"/>
                    </a:p>
                  </a:txBody>
                  <a:tcPr/>
                </a:tc>
                <a:tc>
                  <a:txBody>
                    <a:bodyPr/>
                    <a:lstStyle/>
                    <a:p>
                      <a:pPr algn="ctr">
                        <a:lnSpc>
                          <a:spcPct val="150000"/>
                        </a:lnSpc>
                      </a:pPr>
                      <a:r>
                        <a:rPr kumimoji="1" lang="ja-JP" altLang="en-US" sz="2000" dirty="0"/>
                        <a:t>点滴</a:t>
                      </a:r>
                    </a:p>
                  </a:txBody>
                  <a:tcPr/>
                </a:tc>
                <a:extLst>
                  <a:ext uri="{0D108BD9-81ED-4DB2-BD59-A6C34878D82A}">
                    <a16:rowId xmlns:a16="http://schemas.microsoft.com/office/drawing/2014/main" val="10002"/>
                  </a:ext>
                </a:extLst>
              </a:tr>
              <a:tr h="940246">
                <a:tc>
                  <a:txBody>
                    <a:bodyPr/>
                    <a:lstStyle/>
                    <a:p>
                      <a:pPr algn="ctr">
                        <a:lnSpc>
                          <a:spcPct val="150000"/>
                        </a:lnSpc>
                      </a:pPr>
                      <a:r>
                        <a:rPr kumimoji="1" lang="ja-JP" altLang="en-US" sz="2000" dirty="0"/>
                        <a:t>投与回数</a:t>
                      </a:r>
                    </a:p>
                  </a:txBody>
                  <a:tcPr/>
                </a:tc>
                <a:tc>
                  <a:txBody>
                    <a:bodyPr/>
                    <a:lstStyle/>
                    <a:p>
                      <a:pPr algn="ctr">
                        <a:lnSpc>
                          <a:spcPct val="150000"/>
                        </a:lnSpc>
                      </a:pPr>
                      <a:r>
                        <a:rPr kumimoji="1" lang="en-US" altLang="ja-JP" sz="2000" dirty="0"/>
                        <a:t>1</a:t>
                      </a:r>
                      <a:r>
                        <a:rPr kumimoji="1" lang="ja-JP" altLang="en-US" sz="2000" dirty="0"/>
                        <a:t>日</a:t>
                      </a:r>
                      <a:r>
                        <a:rPr kumimoji="1" lang="en-US" altLang="ja-JP" sz="2000" dirty="0"/>
                        <a:t>2</a:t>
                      </a:r>
                      <a:r>
                        <a:rPr kumimoji="1" lang="ja-JP" altLang="en-US" sz="2000" dirty="0"/>
                        <a:t>回</a:t>
                      </a:r>
                      <a:endParaRPr kumimoji="1" lang="en-US" altLang="ja-JP" sz="2000" dirty="0"/>
                    </a:p>
                    <a:p>
                      <a:pPr algn="ctr">
                        <a:lnSpc>
                          <a:spcPct val="150000"/>
                        </a:lnSpc>
                      </a:pPr>
                      <a:r>
                        <a:rPr kumimoji="1" lang="en-US" altLang="ja-JP" sz="2000" dirty="0"/>
                        <a:t>5</a:t>
                      </a:r>
                      <a:r>
                        <a:rPr kumimoji="1" lang="ja-JP" altLang="en-US" sz="2000" dirty="0"/>
                        <a:t>日間</a:t>
                      </a:r>
                    </a:p>
                  </a:txBody>
                  <a:tcPr/>
                </a:tc>
                <a:tc gridSpan="2">
                  <a:txBody>
                    <a:bodyPr/>
                    <a:lstStyle/>
                    <a:p>
                      <a:pPr algn="ctr">
                        <a:lnSpc>
                          <a:spcPct val="150000"/>
                        </a:lnSpc>
                      </a:pPr>
                      <a:r>
                        <a:rPr kumimoji="1" lang="en-US" altLang="ja-JP" sz="2000" dirty="0"/>
                        <a:t>1</a:t>
                      </a:r>
                      <a:r>
                        <a:rPr kumimoji="1" lang="ja-JP" altLang="en-US" sz="2000" dirty="0"/>
                        <a:t>回で終了</a:t>
                      </a:r>
                    </a:p>
                  </a:txBody>
                  <a:tcPr/>
                </a:tc>
                <a:tc hMerge="1">
                  <a:txBody>
                    <a:bodyPr/>
                    <a:lstStyle/>
                    <a:p>
                      <a:pPr algn="ctr">
                        <a:lnSpc>
                          <a:spcPct val="150000"/>
                        </a:lnSpc>
                      </a:pPr>
                      <a:endParaRPr kumimoji="1" lang="ja-JP" altLang="en-US" dirty="0"/>
                    </a:p>
                  </a:txBody>
                  <a:tcPr/>
                </a:tc>
                <a:tc>
                  <a:txBody>
                    <a:bodyPr/>
                    <a:lstStyle/>
                    <a:p>
                      <a:pPr algn="ctr">
                        <a:lnSpc>
                          <a:spcPct val="150000"/>
                        </a:lnSpc>
                      </a:pPr>
                      <a:r>
                        <a:rPr kumimoji="1" lang="en-US" altLang="ja-JP" sz="2000" dirty="0"/>
                        <a:t>1</a:t>
                      </a:r>
                      <a:r>
                        <a:rPr kumimoji="1" lang="ja-JP" altLang="en-US" sz="2000" dirty="0"/>
                        <a:t>日</a:t>
                      </a:r>
                      <a:r>
                        <a:rPr kumimoji="1" lang="en-US" altLang="ja-JP" sz="2000" dirty="0"/>
                        <a:t>2</a:t>
                      </a:r>
                      <a:r>
                        <a:rPr kumimoji="1" lang="ja-JP" altLang="en-US" sz="2000" dirty="0"/>
                        <a:t>回</a:t>
                      </a:r>
                      <a:endParaRPr kumimoji="1" lang="en-US" altLang="ja-JP" sz="2000" dirty="0"/>
                    </a:p>
                    <a:p>
                      <a:pPr algn="ctr">
                        <a:lnSpc>
                          <a:spcPct val="150000"/>
                        </a:lnSpc>
                      </a:pPr>
                      <a:r>
                        <a:rPr kumimoji="1" lang="en-US" altLang="ja-JP" sz="2000" dirty="0"/>
                        <a:t>5</a:t>
                      </a:r>
                      <a:r>
                        <a:rPr kumimoji="1" lang="ja-JP" altLang="en-US" sz="2000" dirty="0"/>
                        <a:t>日間</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2000" dirty="0"/>
                        <a:t>1</a:t>
                      </a:r>
                      <a:r>
                        <a:rPr kumimoji="1" lang="ja-JP" altLang="en-US" sz="2000" dirty="0"/>
                        <a:t>回で終了</a:t>
                      </a:r>
                    </a:p>
                  </a:txBody>
                  <a:tcPr/>
                </a:tc>
                <a:extLst>
                  <a:ext uri="{0D108BD9-81ED-4DB2-BD59-A6C34878D82A}">
                    <a16:rowId xmlns:a16="http://schemas.microsoft.com/office/drawing/2014/main" val="10003"/>
                  </a:ext>
                </a:extLst>
              </a:tr>
              <a:tr h="977494">
                <a:tc>
                  <a:txBody>
                    <a:bodyPr/>
                    <a:lstStyle/>
                    <a:p>
                      <a:pPr algn="ctr">
                        <a:lnSpc>
                          <a:spcPct val="150000"/>
                        </a:lnSpc>
                      </a:pPr>
                      <a:r>
                        <a:rPr kumimoji="1" lang="ja-JP" altLang="en-US" sz="2000" dirty="0"/>
                        <a:t>治療にかかる金額</a:t>
                      </a:r>
                    </a:p>
                  </a:txBody>
                  <a:tcPr/>
                </a:tc>
                <a:tc>
                  <a:txBody>
                    <a:bodyPr/>
                    <a:lstStyle/>
                    <a:p>
                      <a:pPr algn="ctr">
                        <a:lnSpc>
                          <a:spcPct val="150000"/>
                        </a:lnSpc>
                      </a:pPr>
                      <a:r>
                        <a:rPr lang="en-US" altLang="ja-JP" sz="2000" dirty="0"/>
                        <a:t>1894</a:t>
                      </a:r>
                      <a:r>
                        <a:rPr lang="ja-JP" altLang="en-US" sz="2000" dirty="0"/>
                        <a:t>円</a:t>
                      </a:r>
                      <a:endParaRPr kumimoji="1" lang="ja-JP" altLang="en-US" sz="2000" dirty="0"/>
                    </a:p>
                  </a:txBody>
                  <a:tcPr/>
                </a:tc>
                <a:tc>
                  <a:txBody>
                    <a:bodyPr/>
                    <a:lstStyle/>
                    <a:p>
                      <a:pPr algn="ctr">
                        <a:lnSpc>
                          <a:spcPct val="150000"/>
                        </a:lnSpc>
                      </a:pPr>
                      <a:r>
                        <a:rPr lang="en-US" altLang="ja-JP" sz="2000" dirty="0"/>
                        <a:t>4877.6</a:t>
                      </a:r>
                      <a:r>
                        <a:rPr lang="ja-JP" altLang="en-US" sz="2000" dirty="0"/>
                        <a:t>円</a:t>
                      </a:r>
                      <a:endParaRPr lang="en-US" altLang="ja-JP" sz="2000" dirty="0"/>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2000" dirty="0"/>
                        <a:t>6664.8</a:t>
                      </a:r>
                      <a:r>
                        <a:rPr kumimoji="1" lang="ja-JP" altLang="en-US" sz="2000" dirty="0"/>
                        <a:t>円</a:t>
                      </a: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2000" dirty="0"/>
                        <a:t>4196.2</a:t>
                      </a:r>
                      <a:r>
                        <a:rPr lang="ja-JP" altLang="en-US" sz="2000" dirty="0"/>
                        <a:t>円</a:t>
                      </a:r>
                      <a:endParaRPr kumimoji="1" lang="ja-JP" altLang="en-US" sz="20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ja-JP" sz="2000" dirty="0"/>
                        <a:t>2272</a:t>
                      </a:r>
                      <a:r>
                        <a:rPr lang="ja-JP" altLang="en-US" sz="2000" dirty="0"/>
                        <a:t>円</a:t>
                      </a:r>
                      <a:endParaRPr kumimoji="1" lang="ja-JP" altLang="en-US" sz="2400" dirty="0"/>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2000" dirty="0"/>
                        <a:t>　</a:t>
                      </a:r>
                      <a:r>
                        <a:rPr lang="en-US" altLang="ja-JP" sz="2000" dirty="0"/>
                        <a:t>6197</a:t>
                      </a:r>
                      <a:r>
                        <a:rPr lang="ja-JP" altLang="en-US" sz="2000" dirty="0"/>
                        <a:t>円</a:t>
                      </a:r>
                      <a:endParaRPr kumimoji="1" lang="ja-JP" altLang="en-US" sz="2000" dirty="0"/>
                    </a:p>
                  </a:txBody>
                  <a:tcPr/>
                </a:tc>
                <a:extLst>
                  <a:ext uri="{0D108BD9-81ED-4DB2-BD59-A6C34878D82A}">
                    <a16:rowId xmlns:a16="http://schemas.microsoft.com/office/drawing/2014/main" val="10004"/>
                  </a:ext>
                </a:extLst>
              </a:tr>
            </a:tbl>
          </a:graphicData>
        </a:graphic>
      </p:graphicFrame>
      <p:sp>
        <p:nvSpPr>
          <p:cNvPr id="6" name="タイトル 1"/>
          <p:cNvSpPr>
            <a:spLocks noGrp="1"/>
          </p:cNvSpPr>
          <p:nvPr>
            <p:ph type="title"/>
          </p:nvPr>
        </p:nvSpPr>
        <p:spPr>
          <a:xfrm>
            <a:off x="457200" y="197768"/>
            <a:ext cx="8229600" cy="1143000"/>
          </a:xfrm>
        </p:spPr>
        <p:txBody>
          <a:bodyPr/>
          <a:lstStyle/>
          <a:p>
            <a:r>
              <a:rPr kumimoji="1" lang="ja-JP" altLang="en-US" dirty="0"/>
              <a:t>インフルエンザ治療薬の種類</a:t>
            </a:r>
          </a:p>
        </p:txBody>
      </p:sp>
      <p:pic>
        <p:nvPicPr>
          <p:cNvPr id="7" name="図 6"/>
          <p:cNvPicPr>
            <a:picLocks noChangeAspect="1"/>
          </p:cNvPicPr>
          <p:nvPr/>
        </p:nvPicPr>
        <p:blipFill rotWithShape="1">
          <a:blip r:embed="rId3"/>
          <a:srcRect l="3886" t="36448" r="74746" b="5935"/>
          <a:stretch/>
        </p:blipFill>
        <p:spPr>
          <a:xfrm>
            <a:off x="2051720" y="2060848"/>
            <a:ext cx="792089" cy="1152128"/>
          </a:xfrm>
          <a:prstGeom prst="rect">
            <a:avLst/>
          </a:prstGeom>
        </p:spPr>
      </p:pic>
      <p:pic>
        <p:nvPicPr>
          <p:cNvPr id="8" name="図 7"/>
          <p:cNvPicPr>
            <a:picLocks noChangeAspect="1"/>
          </p:cNvPicPr>
          <p:nvPr/>
        </p:nvPicPr>
        <p:blipFill rotWithShape="1">
          <a:blip r:embed="rId4"/>
          <a:srcRect l="26258" t="19530" r="21104" b="21459"/>
          <a:stretch/>
        </p:blipFill>
        <p:spPr>
          <a:xfrm>
            <a:off x="3275856" y="2276872"/>
            <a:ext cx="1152128" cy="792088"/>
          </a:xfrm>
          <a:prstGeom prst="rect">
            <a:avLst/>
          </a:prstGeom>
        </p:spPr>
      </p:pic>
      <p:pic>
        <p:nvPicPr>
          <p:cNvPr id="9" name="図 8"/>
          <p:cNvPicPr>
            <a:picLocks noChangeAspect="1"/>
          </p:cNvPicPr>
          <p:nvPr/>
        </p:nvPicPr>
        <p:blipFill rotWithShape="1">
          <a:blip r:embed="rId5"/>
          <a:srcRect l="23003" r="23002"/>
          <a:stretch/>
        </p:blipFill>
        <p:spPr>
          <a:xfrm>
            <a:off x="5004048" y="1970105"/>
            <a:ext cx="671083" cy="1242871"/>
          </a:xfrm>
          <a:prstGeom prst="rect">
            <a:avLst/>
          </a:prstGeom>
        </p:spPr>
      </p:pic>
      <p:pic>
        <p:nvPicPr>
          <p:cNvPr id="10" name="図 9"/>
          <p:cNvPicPr>
            <a:picLocks noChangeAspect="1"/>
          </p:cNvPicPr>
          <p:nvPr/>
        </p:nvPicPr>
        <p:blipFill rotWithShape="1">
          <a:blip r:embed="rId6"/>
          <a:srcRect l="26784" t="16781" r="26784" b="13089"/>
          <a:stretch/>
        </p:blipFill>
        <p:spPr>
          <a:xfrm>
            <a:off x="6088180" y="1930733"/>
            <a:ext cx="1152129" cy="1368152"/>
          </a:xfrm>
          <a:prstGeom prst="rect">
            <a:avLst/>
          </a:prstGeom>
        </p:spPr>
      </p:pic>
      <p:pic>
        <p:nvPicPr>
          <p:cNvPr id="11" name="図 10"/>
          <p:cNvPicPr>
            <a:picLocks noChangeAspect="1"/>
          </p:cNvPicPr>
          <p:nvPr/>
        </p:nvPicPr>
        <p:blipFill rotWithShape="1">
          <a:blip r:embed="rId7"/>
          <a:srcRect l="16374" r="16374"/>
          <a:stretch/>
        </p:blipFill>
        <p:spPr>
          <a:xfrm>
            <a:off x="7733729" y="1914976"/>
            <a:ext cx="726703" cy="1442016"/>
          </a:xfrm>
          <a:prstGeom prst="rect">
            <a:avLst/>
          </a:prstGeom>
        </p:spPr>
      </p:pic>
      <p:sp>
        <p:nvSpPr>
          <p:cNvPr id="12" name="テキスト ボックス 11"/>
          <p:cNvSpPr txBox="1"/>
          <p:nvPr/>
        </p:nvSpPr>
        <p:spPr>
          <a:xfrm>
            <a:off x="338511" y="6093296"/>
            <a:ext cx="8466978" cy="461665"/>
          </a:xfrm>
          <a:prstGeom prst="rect">
            <a:avLst/>
          </a:prstGeom>
          <a:noFill/>
        </p:spPr>
        <p:txBody>
          <a:bodyPr wrap="square" rtlCol="0">
            <a:spAutoFit/>
          </a:bodyPr>
          <a:lstStyle/>
          <a:p>
            <a:r>
              <a:rPr lang="ja-JP" altLang="en-US" sz="2400" dirty="0"/>
              <a:t>＊症状発現後、できるだけ速やかに投与（できれば</a:t>
            </a:r>
            <a:r>
              <a:rPr lang="en-US" altLang="ja-JP" sz="2400" dirty="0">
                <a:solidFill>
                  <a:srgbClr val="FF0000"/>
                </a:solidFill>
              </a:rPr>
              <a:t>48</a:t>
            </a:r>
            <a:r>
              <a:rPr lang="ja-JP" altLang="en-US" sz="2400" dirty="0">
                <a:solidFill>
                  <a:srgbClr val="FF0000"/>
                </a:solidFill>
              </a:rPr>
              <a:t>時間</a:t>
            </a:r>
            <a:r>
              <a:rPr lang="ja-JP" altLang="en-US" sz="2400" dirty="0"/>
              <a:t>以内）</a:t>
            </a:r>
            <a:endParaRPr kumimoji="1" lang="ja-JP" altLang="en-US" sz="2400" dirty="0"/>
          </a:p>
        </p:txBody>
      </p:sp>
    </p:spTree>
    <p:extLst>
      <p:ext uri="{BB962C8B-B14F-4D97-AF65-F5344CB8AC3E}">
        <p14:creationId xmlns:p14="http://schemas.microsoft.com/office/powerpoint/2010/main" val="289372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インフルエンザ治療薬の使い分け</a:t>
            </a:r>
          </a:p>
        </p:txBody>
      </p:sp>
      <p:sp>
        <p:nvSpPr>
          <p:cNvPr id="3" name="コンテンツ プレースホルダー 2"/>
          <p:cNvSpPr>
            <a:spLocks noGrp="1"/>
          </p:cNvSpPr>
          <p:nvPr>
            <p:ph idx="1"/>
          </p:nvPr>
        </p:nvSpPr>
        <p:spPr>
          <a:xfrm>
            <a:off x="488031" y="1388226"/>
            <a:ext cx="8229600" cy="4993102"/>
          </a:xfrm>
        </p:spPr>
        <p:txBody>
          <a:bodyPr>
            <a:noAutofit/>
          </a:bodyPr>
          <a:lstStyle/>
          <a:p>
            <a:r>
              <a:rPr kumimoji="1" lang="ja-JP" altLang="en-US" dirty="0"/>
              <a:t>タミフルは後発品があり安価</a:t>
            </a:r>
            <a:r>
              <a:rPr lang="ja-JP" altLang="en-US" dirty="0"/>
              <a:t>で、最も臨床実績がある、カプセルとドライシロップが</a:t>
            </a:r>
            <a:r>
              <a:rPr lang="ja-JP" altLang="en-US" dirty="0" smtClean="0"/>
              <a:t>ある。</a:t>
            </a:r>
            <a:endParaRPr lang="en-US" altLang="ja-JP" dirty="0"/>
          </a:p>
          <a:p>
            <a:r>
              <a:rPr lang="ja-JP" altLang="en-US" dirty="0"/>
              <a:t>ゾフルーザは１回の服用で済むので簡便だが高価、顆粒と錠剤が</a:t>
            </a:r>
            <a:r>
              <a:rPr lang="ja-JP" altLang="en-US" dirty="0" smtClean="0"/>
              <a:t>ある。</a:t>
            </a:r>
            <a:endParaRPr kumimoji="1" lang="en-US" altLang="ja-JP" dirty="0"/>
          </a:p>
          <a:p>
            <a:r>
              <a:rPr lang="ja-JP" altLang="en-US" dirty="0"/>
              <a:t>イナビルは２吸入</a:t>
            </a:r>
            <a:r>
              <a:rPr lang="en-US" altLang="ja-JP" dirty="0"/>
              <a:t>/</a:t>
            </a:r>
            <a:r>
              <a:rPr lang="ja-JP" altLang="en-US" dirty="0"/>
              <a:t>回で終わるため</a:t>
            </a:r>
            <a:r>
              <a:rPr lang="ja-JP" altLang="en-US" dirty="0" smtClean="0"/>
              <a:t>簡便。</a:t>
            </a:r>
            <a:endParaRPr lang="en-US" altLang="ja-JP" dirty="0"/>
          </a:p>
          <a:p>
            <a:r>
              <a:rPr kumimoji="1" lang="ja-JP" altLang="en-US" dirty="0"/>
              <a:t>リレンザはイナビルの登場でほとんど使われなく</a:t>
            </a:r>
            <a:r>
              <a:rPr kumimoji="1" lang="ja-JP" altLang="en-US" dirty="0" smtClean="0"/>
              <a:t>なった。</a:t>
            </a:r>
            <a:endParaRPr kumimoji="1" lang="en-US" altLang="ja-JP" dirty="0"/>
          </a:p>
          <a:p>
            <a:r>
              <a:rPr kumimoji="1" lang="ja-JP" altLang="en-US" dirty="0"/>
              <a:t>ラピアクタ（点滴）は肺炎など併発し入院が必要な場合</a:t>
            </a:r>
            <a:r>
              <a:rPr kumimoji="1" lang="ja-JP" altLang="en-US" dirty="0" smtClean="0"/>
              <a:t>や</a:t>
            </a:r>
            <a:r>
              <a:rPr lang="ja-JP" altLang="en-US" dirty="0"/>
              <a:t>内服</a:t>
            </a:r>
            <a:r>
              <a:rPr kumimoji="1" lang="ja-JP" altLang="en-US" dirty="0" smtClean="0"/>
              <a:t>や</a:t>
            </a:r>
            <a:r>
              <a:rPr kumimoji="1" lang="ja-JP" altLang="en-US" dirty="0"/>
              <a:t>吸入できない方に</a:t>
            </a:r>
            <a:r>
              <a:rPr kumimoji="1" lang="ja-JP" altLang="en-US" dirty="0" smtClean="0"/>
              <a:t>使用。</a:t>
            </a:r>
            <a:endParaRPr kumimoji="1" lang="ja-JP" altLang="en-US" dirty="0"/>
          </a:p>
        </p:txBody>
      </p:sp>
    </p:spTree>
    <p:extLst>
      <p:ext uri="{BB962C8B-B14F-4D97-AF65-F5344CB8AC3E}">
        <p14:creationId xmlns:p14="http://schemas.microsoft.com/office/powerpoint/2010/main" val="316210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タミフルの異常行動について</a:t>
            </a:r>
          </a:p>
        </p:txBody>
      </p:sp>
      <p:sp>
        <p:nvSpPr>
          <p:cNvPr id="3" name="コンテンツ プレースホルダー 2"/>
          <p:cNvSpPr>
            <a:spLocks noGrp="1"/>
          </p:cNvSpPr>
          <p:nvPr>
            <p:ph idx="1"/>
          </p:nvPr>
        </p:nvSpPr>
        <p:spPr/>
        <p:txBody>
          <a:bodyPr/>
          <a:lstStyle/>
          <a:p>
            <a:r>
              <a:rPr kumimoji="1" lang="ja-JP" altLang="en-US" dirty="0"/>
              <a:t>詳細はまだ不明、インフルエンザの高熱による異常行動の可能性も否定できず。</a:t>
            </a:r>
            <a:endParaRPr kumimoji="1" lang="en-US" altLang="ja-JP" dirty="0"/>
          </a:p>
          <a:p>
            <a:r>
              <a:rPr lang="ja-JP" altLang="en-US" dirty="0"/>
              <a:t>タミフルは小児に</a:t>
            </a:r>
            <a:r>
              <a:rPr lang="en-US" altLang="ja-JP" dirty="0" smtClean="0"/>
              <a:t>NG</a:t>
            </a:r>
            <a:r>
              <a:rPr lang="ja-JP" altLang="en-US" dirty="0" smtClean="0"/>
              <a:t>となって</a:t>
            </a:r>
            <a:r>
              <a:rPr lang="ja-JP" altLang="en-US" dirty="0"/>
              <a:t>いたが、現在は緩和傾向にある。</a:t>
            </a:r>
            <a:endParaRPr lang="en-US" altLang="ja-JP" dirty="0"/>
          </a:p>
          <a:p>
            <a:r>
              <a:rPr kumimoji="1" lang="ja-JP" altLang="en-US" dirty="0"/>
              <a:t>発熱後少なくとも二日間はお子様が一人にならないよう見守る。</a:t>
            </a:r>
          </a:p>
        </p:txBody>
      </p:sp>
      <p:pic>
        <p:nvPicPr>
          <p:cNvPr id="4" name="図 3"/>
          <p:cNvPicPr>
            <a:picLocks noChangeAspect="1"/>
          </p:cNvPicPr>
          <p:nvPr/>
        </p:nvPicPr>
        <p:blipFill>
          <a:blip r:embed="rId3"/>
          <a:stretch>
            <a:fillRect/>
          </a:stretch>
        </p:blipFill>
        <p:spPr>
          <a:xfrm>
            <a:off x="6732240" y="4725144"/>
            <a:ext cx="1714500" cy="1714500"/>
          </a:xfrm>
          <a:prstGeom prst="rect">
            <a:avLst/>
          </a:prstGeom>
        </p:spPr>
      </p:pic>
    </p:spTree>
    <p:extLst>
      <p:ext uri="{BB962C8B-B14F-4D97-AF65-F5344CB8AC3E}">
        <p14:creationId xmlns:p14="http://schemas.microsoft.com/office/powerpoint/2010/main" val="104846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65915" y="1422182"/>
            <a:ext cx="2860078" cy="584775"/>
          </a:xfrm>
          <a:prstGeom prst="rect">
            <a:avLst/>
          </a:prstGeom>
          <a:noFill/>
        </p:spPr>
        <p:txBody>
          <a:bodyPr wrap="none" rtlCol="0">
            <a:spAutoFit/>
          </a:bodyPr>
          <a:lstStyle/>
          <a:p>
            <a:r>
              <a:rPr kumimoji="1" lang="ja-JP" altLang="en-US" sz="3200" dirty="0"/>
              <a:t>ワクチンの材料</a:t>
            </a:r>
          </a:p>
        </p:txBody>
      </p:sp>
      <p:pic>
        <p:nvPicPr>
          <p:cNvPr id="6" name="図 5"/>
          <p:cNvPicPr>
            <a:picLocks noChangeAspect="1"/>
          </p:cNvPicPr>
          <p:nvPr/>
        </p:nvPicPr>
        <p:blipFill>
          <a:blip r:embed="rId3"/>
          <a:stretch>
            <a:fillRect/>
          </a:stretch>
        </p:blipFill>
        <p:spPr>
          <a:xfrm>
            <a:off x="544528" y="2273335"/>
            <a:ext cx="3424133" cy="1926074"/>
          </a:xfrm>
          <a:prstGeom prst="rect">
            <a:avLst/>
          </a:prstGeom>
        </p:spPr>
      </p:pic>
      <p:sp>
        <p:nvSpPr>
          <p:cNvPr id="7" name="加算記号 6"/>
          <p:cNvSpPr/>
          <p:nvPr/>
        </p:nvSpPr>
        <p:spPr>
          <a:xfrm>
            <a:off x="4283968" y="2779172"/>
            <a:ext cx="914400" cy="914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4"/>
          <a:stretch>
            <a:fillRect/>
          </a:stretch>
        </p:blipFill>
        <p:spPr>
          <a:xfrm>
            <a:off x="5652120" y="1883847"/>
            <a:ext cx="2652170" cy="2652170"/>
          </a:xfrm>
          <a:prstGeom prst="rect">
            <a:avLst/>
          </a:prstGeom>
        </p:spPr>
      </p:pic>
      <p:sp>
        <p:nvSpPr>
          <p:cNvPr id="9" name="テキスト ボックス 8"/>
          <p:cNvSpPr txBox="1"/>
          <p:nvPr/>
        </p:nvSpPr>
        <p:spPr>
          <a:xfrm>
            <a:off x="1702596" y="4467351"/>
            <a:ext cx="1107996" cy="461665"/>
          </a:xfrm>
          <a:prstGeom prst="rect">
            <a:avLst/>
          </a:prstGeom>
          <a:noFill/>
        </p:spPr>
        <p:txBody>
          <a:bodyPr wrap="none" rtlCol="0">
            <a:spAutoFit/>
          </a:bodyPr>
          <a:lstStyle/>
          <a:p>
            <a:r>
              <a:rPr kumimoji="1" lang="ja-JP" altLang="en-US" sz="2400" dirty="0"/>
              <a:t>鶏の卵</a:t>
            </a:r>
          </a:p>
        </p:txBody>
      </p:sp>
      <p:sp>
        <p:nvSpPr>
          <p:cNvPr id="10" name="テキスト ボックス 9"/>
          <p:cNvSpPr txBox="1"/>
          <p:nvPr/>
        </p:nvSpPr>
        <p:spPr>
          <a:xfrm>
            <a:off x="5624088" y="4467351"/>
            <a:ext cx="3238387" cy="830997"/>
          </a:xfrm>
          <a:prstGeom prst="rect">
            <a:avLst/>
          </a:prstGeom>
          <a:noFill/>
        </p:spPr>
        <p:txBody>
          <a:bodyPr wrap="none" rtlCol="0">
            <a:spAutoFit/>
          </a:bodyPr>
          <a:lstStyle/>
          <a:p>
            <a:r>
              <a:rPr kumimoji="1" lang="ja-JP" altLang="en-US" sz="2400" dirty="0"/>
              <a:t>インフルエンザウイルス</a:t>
            </a:r>
            <a:endParaRPr kumimoji="1" lang="en-US" altLang="ja-JP" sz="2400" dirty="0"/>
          </a:p>
          <a:p>
            <a:r>
              <a:rPr lang="ja-JP" altLang="en-US" sz="2400" dirty="0"/>
              <a:t>（選定された型を使用）</a:t>
            </a:r>
            <a:endParaRPr kumimoji="1" lang="ja-JP" altLang="en-US" sz="2400" dirty="0"/>
          </a:p>
        </p:txBody>
      </p:sp>
      <p:sp>
        <p:nvSpPr>
          <p:cNvPr id="11" name="タイトル 1"/>
          <p:cNvSpPr>
            <a:spLocks noGrp="1"/>
          </p:cNvSpPr>
          <p:nvPr>
            <p:ph type="title"/>
          </p:nvPr>
        </p:nvSpPr>
        <p:spPr>
          <a:xfrm>
            <a:off x="457200" y="274638"/>
            <a:ext cx="8229600" cy="1143000"/>
          </a:xfrm>
        </p:spPr>
        <p:txBody>
          <a:bodyPr>
            <a:normAutofit/>
          </a:bodyPr>
          <a:lstStyle/>
          <a:p>
            <a:r>
              <a:rPr kumimoji="1" lang="ja-JP" altLang="en-US" dirty="0"/>
              <a:t>インフルエンザワクチンの作り方</a:t>
            </a:r>
          </a:p>
        </p:txBody>
      </p:sp>
    </p:spTree>
    <p:extLst>
      <p:ext uri="{BB962C8B-B14F-4D97-AF65-F5344CB8AC3E}">
        <p14:creationId xmlns:p14="http://schemas.microsoft.com/office/powerpoint/2010/main" val="62899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427877" y="2379284"/>
            <a:ext cx="2512565" cy="2336685"/>
          </a:xfrm>
          <a:prstGeom prst="rect">
            <a:avLst/>
          </a:prstGeom>
        </p:spPr>
      </p:pic>
      <p:pic>
        <p:nvPicPr>
          <p:cNvPr id="6" name="図 5"/>
          <p:cNvPicPr>
            <a:picLocks noChangeAspect="1"/>
          </p:cNvPicPr>
          <p:nvPr/>
        </p:nvPicPr>
        <p:blipFill>
          <a:blip r:embed="rId4"/>
          <a:stretch>
            <a:fillRect/>
          </a:stretch>
        </p:blipFill>
        <p:spPr>
          <a:xfrm>
            <a:off x="1788272" y="1748706"/>
            <a:ext cx="1055115" cy="1055115"/>
          </a:xfrm>
          <a:prstGeom prst="rect">
            <a:avLst/>
          </a:prstGeom>
        </p:spPr>
      </p:pic>
      <p:sp>
        <p:nvSpPr>
          <p:cNvPr id="7" name="右矢印 6"/>
          <p:cNvSpPr/>
          <p:nvPr/>
        </p:nvSpPr>
        <p:spPr>
          <a:xfrm>
            <a:off x="3538040" y="3386513"/>
            <a:ext cx="2408350" cy="5700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36714" y="4852114"/>
            <a:ext cx="2789546" cy="461665"/>
          </a:xfrm>
          <a:prstGeom prst="rect">
            <a:avLst/>
          </a:prstGeom>
          <a:noFill/>
        </p:spPr>
        <p:txBody>
          <a:bodyPr wrap="none" rtlCol="0">
            <a:spAutoFit/>
          </a:bodyPr>
          <a:lstStyle/>
          <a:p>
            <a:r>
              <a:rPr kumimoji="1" lang="ja-JP" altLang="en-US" sz="2400" dirty="0"/>
              <a:t>卵にウイルスを注入</a:t>
            </a:r>
          </a:p>
        </p:txBody>
      </p:sp>
      <p:sp>
        <p:nvSpPr>
          <p:cNvPr id="9" name="テキスト ボックス 8"/>
          <p:cNvSpPr txBox="1"/>
          <p:nvPr/>
        </p:nvSpPr>
        <p:spPr>
          <a:xfrm>
            <a:off x="3178896" y="2514850"/>
            <a:ext cx="3685721" cy="830997"/>
          </a:xfrm>
          <a:prstGeom prst="rect">
            <a:avLst/>
          </a:prstGeom>
          <a:noFill/>
        </p:spPr>
        <p:txBody>
          <a:bodyPr wrap="square" rtlCol="0">
            <a:spAutoFit/>
          </a:bodyPr>
          <a:lstStyle/>
          <a:p>
            <a:r>
              <a:rPr lang="ja-JP" altLang="en-US" sz="2400" dirty="0"/>
              <a:t>ウイルスを増やし、</a:t>
            </a:r>
            <a:endParaRPr lang="en-US" altLang="ja-JP" sz="2400" dirty="0"/>
          </a:p>
          <a:p>
            <a:r>
              <a:rPr lang="ja-JP" altLang="en-US" sz="2400" dirty="0"/>
              <a:t>必要な部分のみ取り出す</a:t>
            </a:r>
            <a:endParaRPr kumimoji="1" lang="ja-JP" altLang="en-US" sz="2400" dirty="0"/>
          </a:p>
        </p:txBody>
      </p:sp>
      <p:sp>
        <p:nvSpPr>
          <p:cNvPr id="10" name="テキスト ボックス 9"/>
          <p:cNvSpPr txBox="1"/>
          <p:nvPr/>
        </p:nvSpPr>
        <p:spPr>
          <a:xfrm>
            <a:off x="6427877" y="4868937"/>
            <a:ext cx="2501006" cy="461665"/>
          </a:xfrm>
          <a:prstGeom prst="rect">
            <a:avLst/>
          </a:prstGeom>
          <a:noFill/>
        </p:spPr>
        <p:txBody>
          <a:bodyPr wrap="none" rtlCol="0">
            <a:spAutoFit/>
          </a:bodyPr>
          <a:lstStyle/>
          <a:p>
            <a:r>
              <a:rPr kumimoji="1" lang="ja-JP" altLang="en-US" sz="2400" dirty="0"/>
              <a:t>ワクチン完成！！</a:t>
            </a:r>
          </a:p>
        </p:txBody>
      </p:sp>
      <p:grpSp>
        <p:nvGrpSpPr>
          <p:cNvPr id="11" name="グループ化 10"/>
          <p:cNvGrpSpPr/>
          <p:nvPr/>
        </p:nvGrpSpPr>
        <p:grpSpPr>
          <a:xfrm>
            <a:off x="536714" y="2488099"/>
            <a:ext cx="2515982" cy="2282683"/>
            <a:chOff x="627746" y="1353470"/>
            <a:chExt cx="4378135" cy="3797276"/>
          </a:xfrm>
        </p:grpSpPr>
        <p:pic>
          <p:nvPicPr>
            <p:cNvPr id="12" name="図 11"/>
            <p:cNvPicPr>
              <a:picLocks noChangeAspect="1"/>
            </p:cNvPicPr>
            <p:nvPr/>
          </p:nvPicPr>
          <p:blipFill>
            <a:blip r:embed="rId5"/>
            <a:stretch>
              <a:fillRect/>
            </a:stretch>
          </p:blipFill>
          <p:spPr>
            <a:xfrm>
              <a:off x="627746" y="2234742"/>
              <a:ext cx="3759890" cy="2916004"/>
            </a:xfrm>
            <a:prstGeom prst="rect">
              <a:avLst/>
            </a:prstGeom>
          </p:spPr>
        </p:pic>
        <p:pic>
          <p:nvPicPr>
            <p:cNvPr id="13" name="図 12"/>
            <p:cNvPicPr>
              <a:picLocks noChangeAspect="1"/>
            </p:cNvPicPr>
            <p:nvPr/>
          </p:nvPicPr>
          <p:blipFill>
            <a:blip r:embed="rId6"/>
            <a:stretch>
              <a:fillRect/>
            </a:stretch>
          </p:blipFill>
          <p:spPr>
            <a:xfrm flipH="1" flipV="1">
              <a:off x="3243342" y="1353470"/>
              <a:ext cx="1762539" cy="1762538"/>
            </a:xfrm>
            <a:prstGeom prst="rect">
              <a:avLst/>
            </a:prstGeom>
          </p:spPr>
        </p:pic>
      </p:grpSp>
      <p:sp>
        <p:nvSpPr>
          <p:cNvPr id="14" name="タイトル 1"/>
          <p:cNvSpPr>
            <a:spLocks noGrp="1"/>
          </p:cNvSpPr>
          <p:nvPr>
            <p:ph type="title"/>
          </p:nvPr>
        </p:nvSpPr>
        <p:spPr>
          <a:xfrm>
            <a:off x="457200" y="274638"/>
            <a:ext cx="8229600" cy="1143000"/>
          </a:xfrm>
        </p:spPr>
        <p:txBody>
          <a:bodyPr>
            <a:normAutofit/>
          </a:bodyPr>
          <a:lstStyle/>
          <a:p>
            <a:r>
              <a:rPr kumimoji="1" lang="ja-JP" altLang="en-US" dirty="0"/>
              <a:t>インフルエンザワクチンの作り方</a:t>
            </a:r>
          </a:p>
        </p:txBody>
      </p:sp>
    </p:spTree>
    <p:extLst>
      <p:ext uri="{BB962C8B-B14F-4D97-AF65-F5344CB8AC3E}">
        <p14:creationId xmlns:p14="http://schemas.microsoft.com/office/powerpoint/2010/main" val="389580283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TotalTime>
  <Words>3153</Words>
  <Application>Microsoft Office PowerPoint</Application>
  <PresentationFormat>画面に合わせる (4:3)</PresentationFormat>
  <Paragraphs>269</Paragraphs>
  <Slides>21</Slides>
  <Notes>21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ＭＳ Ｐゴシック</vt:lpstr>
      <vt:lpstr>Arial</vt:lpstr>
      <vt:lpstr>Calibri</vt:lpstr>
      <vt:lpstr>Wingdings</vt:lpstr>
      <vt:lpstr>Office テーマ</vt:lpstr>
      <vt:lpstr>冬に流行る感染症 ～薬・ワクチン編～</vt:lpstr>
      <vt:lpstr>冬の感染症</vt:lpstr>
      <vt:lpstr>PowerPoint プレゼンテーション</vt:lpstr>
      <vt:lpstr>PowerPoint プレゼンテーション</vt:lpstr>
      <vt:lpstr>インフルエンザ治療薬の種類</vt:lpstr>
      <vt:lpstr>インフルエンザ治療薬の使い分け</vt:lpstr>
      <vt:lpstr>タミフルの異常行動について</vt:lpstr>
      <vt:lpstr>インフルエンザワクチンの作り方</vt:lpstr>
      <vt:lpstr>インフルエンザワクチンの作り方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Q＆A①</vt:lpstr>
      <vt:lpstr>Q＆A②</vt:lpstr>
      <vt:lpstr>PowerPoint プレゼンテーション</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冬の感染症</dc:title>
  <dc:creator>谷口　公章</dc:creator>
  <cp:lastModifiedBy>櫛田　麻千子</cp:lastModifiedBy>
  <cp:revision>65</cp:revision>
  <cp:lastPrinted>2026-01-05T03:03:02Z</cp:lastPrinted>
  <dcterms:created xsi:type="dcterms:W3CDTF">2026-01-05T02:22:52Z</dcterms:created>
  <dcterms:modified xsi:type="dcterms:W3CDTF">2026-01-21T07:22:42Z</dcterms:modified>
</cp:coreProperties>
</file>