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notesMasterIdLst>
    <p:notesMasterId r:id="rId24"/>
  </p:notesMasterIdLst>
  <p:sldIdLst>
    <p:sldId id="256" r:id="rId2"/>
    <p:sldId id="257" r:id="rId3"/>
    <p:sldId id="258" r:id="rId4"/>
    <p:sldId id="259" r:id="rId5"/>
    <p:sldId id="270" r:id="rId6"/>
    <p:sldId id="264" r:id="rId7"/>
    <p:sldId id="283" r:id="rId8"/>
    <p:sldId id="266" r:id="rId9"/>
    <p:sldId id="269" r:id="rId10"/>
    <p:sldId id="272" r:id="rId11"/>
    <p:sldId id="273" r:id="rId12"/>
    <p:sldId id="276" r:id="rId13"/>
    <p:sldId id="277" r:id="rId14"/>
    <p:sldId id="274" r:id="rId15"/>
    <p:sldId id="278" r:id="rId16"/>
    <p:sldId id="279" r:id="rId17"/>
    <p:sldId id="285" r:id="rId18"/>
    <p:sldId id="284" r:id="rId19"/>
    <p:sldId id="286" r:id="rId20"/>
    <p:sldId id="280" r:id="rId21"/>
    <p:sldId id="281" r:id="rId22"/>
    <p:sldId id="282" r:id="rId2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66FF33"/>
    <a:srgbClr val="99FF99"/>
    <a:srgbClr val="E9FBFB"/>
    <a:srgbClr val="CE5E79"/>
    <a:srgbClr val="90D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7013" autoAdjust="0"/>
  </p:normalViewPr>
  <p:slideViewPr>
    <p:cSldViewPr snapToGrid="0">
      <p:cViewPr varScale="1">
        <p:scale>
          <a:sx n="41" d="100"/>
          <a:sy n="41" d="100"/>
        </p:scale>
        <p:origin x="1254" y="42"/>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9C887-F9F0-4585-BFB2-17A6C56F722D}" type="datetimeFigureOut">
              <a:rPr kumimoji="1" lang="ja-JP" altLang="en-US" smtClean="0"/>
              <a:t>2026/4/3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936D7-EFB8-46E4-8642-9C3EAEE57524}" type="slidenum">
              <a:rPr kumimoji="1" lang="ja-JP" altLang="en-US" smtClean="0"/>
              <a:t>‹#›</a:t>
            </a:fld>
            <a:endParaRPr kumimoji="1" lang="ja-JP" altLang="en-US"/>
          </a:p>
        </p:txBody>
      </p:sp>
    </p:spTree>
    <p:extLst>
      <p:ext uri="{BB962C8B-B14F-4D97-AF65-F5344CB8AC3E}">
        <p14:creationId xmlns:p14="http://schemas.microsoft.com/office/powerpoint/2010/main" val="34346100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今月の健康セミナーでは、健康診断について　お話しさせていただきます。</a:t>
            </a:r>
            <a:endParaRPr kumimoji="1" lang="en-US" altLang="ja-JP" dirty="0" smtClean="0"/>
          </a:p>
          <a:p>
            <a:r>
              <a:rPr kumimoji="1" lang="ja-JP" altLang="en-US" dirty="0" smtClean="0"/>
              <a:t>担当するのは、診療放射線技師の川越です。</a:t>
            </a:r>
            <a:endParaRPr kumimoji="1" lang="en-US" altLang="ja-JP" dirty="0" smtClean="0"/>
          </a:p>
          <a:p>
            <a:r>
              <a:rPr kumimoji="1" lang="ja-JP" altLang="en-US" dirty="0" smtClean="0"/>
              <a:t>よろしくおねがいします。</a:t>
            </a:r>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1</a:t>
            </a:fld>
            <a:endParaRPr kumimoji="1" lang="ja-JP" altLang="en-US"/>
          </a:p>
        </p:txBody>
      </p:sp>
    </p:spTree>
    <p:extLst>
      <p:ext uri="{BB962C8B-B14F-4D97-AF65-F5344CB8AC3E}">
        <p14:creationId xmlns:p14="http://schemas.microsoft.com/office/powerpoint/2010/main" val="1015867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ja-JP" altLang="en-US" dirty="0" smtClean="0"/>
              <a:t>しかし、</a:t>
            </a:r>
            <a:r>
              <a:rPr kumimoji="1" lang="en-US" altLang="ja-JP" dirty="0" smtClean="0"/>
              <a:t>MRI</a:t>
            </a:r>
            <a:r>
              <a:rPr kumimoji="1" lang="ja-JP" altLang="en-US" dirty="0" smtClean="0"/>
              <a:t>装置は磁石を使用した機械であるため、条件によっては、安全上、検査を行えない場合もあります。</a:t>
            </a:r>
            <a:endParaRPr kumimoji="1" lang="en-US" altLang="ja-JP" dirty="0" smtClean="0"/>
          </a:p>
          <a:p>
            <a:r>
              <a:rPr kumimoji="1" lang="ja-JP" altLang="en-US" dirty="0" smtClean="0"/>
              <a:t>検査を受けてみたいと希望される方で、上記のような該当するものがあったり、</a:t>
            </a:r>
            <a:endParaRPr kumimoji="1" lang="en-US" altLang="ja-JP" dirty="0" smtClean="0"/>
          </a:p>
          <a:p>
            <a:r>
              <a:rPr kumimoji="1" lang="ja-JP" altLang="en-US" dirty="0" smtClean="0"/>
              <a:t>そのほかで不安なことがある場合はスタッフに気軽にお尋ねください。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10</a:t>
            </a:fld>
            <a:endParaRPr kumimoji="1" lang="ja-JP" altLang="en-US"/>
          </a:p>
        </p:txBody>
      </p:sp>
    </p:spTree>
    <p:extLst>
      <p:ext uri="{BB962C8B-B14F-4D97-AF65-F5344CB8AC3E}">
        <p14:creationId xmlns:p14="http://schemas.microsoft.com/office/powerpoint/2010/main" val="3508675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次に骨密度検査についてです。</a:t>
            </a:r>
            <a:endParaRPr kumimoji="1" lang="en-US" altLang="ja-JP" dirty="0" smtClean="0"/>
          </a:p>
          <a:p>
            <a:r>
              <a:rPr kumimoji="1" lang="ja-JP" altLang="en-US" dirty="0" smtClean="0"/>
              <a:t>当院では超音波を使って、骨密度を測定しています。</a:t>
            </a:r>
            <a:endParaRPr kumimoji="1" lang="en-US" altLang="ja-JP" dirty="0" smtClean="0"/>
          </a:p>
          <a:p>
            <a:r>
              <a:rPr kumimoji="1" lang="ja-JP" altLang="en-US" dirty="0" smtClean="0"/>
              <a:t>かかとの骨を使って測定をしますが、その理由としては</a:t>
            </a:r>
            <a:endParaRPr kumimoji="1" lang="en-US" altLang="ja-JP" dirty="0" smtClean="0"/>
          </a:p>
          <a:p>
            <a:r>
              <a:rPr kumimoji="1" lang="ja-JP" altLang="en-US" dirty="0" smtClean="0"/>
              <a:t>かかとの骨は、体の骨の中でも最初に骨密度が落ちやすいといわれています。</a:t>
            </a:r>
            <a:endParaRPr kumimoji="1" lang="en-US" altLang="ja-JP" dirty="0" smtClean="0"/>
          </a:p>
          <a:p>
            <a:r>
              <a:rPr kumimoji="1" lang="ja-JP" altLang="en-US" dirty="0" smtClean="0"/>
              <a:t>そのため初期段階での骨密度測定に適しています。</a:t>
            </a:r>
            <a:endParaRPr kumimoji="1" lang="en-US" altLang="ja-JP" dirty="0" smtClean="0"/>
          </a:p>
          <a:p>
            <a:endParaRPr kumimoji="1" lang="en-US" altLang="ja-JP" dirty="0" smtClean="0"/>
          </a:p>
          <a:p>
            <a:r>
              <a:rPr kumimoji="1" lang="ja-JP" altLang="en-US" dirty="0" smtClean="0"/>
              <a:t>超音波で測定するため、検査は体に影響はなく</a:t>
            </a:r>
            <a:endParaRPr kumimoji="1" lang="en-US" altLang="ja-JP" dirty="0" smtClean="0"/>
          </a:p>
          <a:p>
            <a:r>
              <a:rPr kumimoji="1" lang="ja-JP" altLang="en-US" dirty="0" smtClean="0"/>
              <a:t>測定時間も</a:t>
            </a:r>
            <a:r>
              <a:rPr kumimoji="1" lang="en-US" altLang="ja-JP" dirty="0" smtClean="0"/>
              <a:t>5</a:t>
            </a:r>
            <a:r>
              <a:rPr kumimoji="1" lang="ja-JP" altLang="en-US" dirty="0" smtClean="0"/>
              <a:t>分程度と手軽に受けることができます。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11</a:t>
            </a:fld>
            <a:endParaRPr kumimoji="1" lang="ja-JP" altLang="en-US"/>
          </a:p>
        </p:txBody>
      </p:sp>
    </p:spTree>
    <p:extLst>
      <p:ext uri="{BB962C8B-B14F-4D97-AF65-F5344CB8AC3E}">
        <p14:creationId xmlns:p14="http://schemas.microsoft.com/office/powerpoint/2010/main" val="3638517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骨密度が減ると、骨の強度が低下して、骨折しやすくなります。</a:t>
            </a:r>
            <a:endParaRPr kumimoji="1" lang="en-US" altLang="ja-JP" dirty="0" smtClean="0"/>
          </a:p>
          <a:p>
            <a:r>
              <a:rPr kumimoji="1" lang="ja-JP" altLang="en-US" dirty="0" smtClean="0"/>
              <a:t>いわゆる骨粗しょう症と言われる状態です。</a:t>
            </a:r>
            <a:endParaRPr kumimoji="1" lang="en-US" altLang="ja-JP" dirty="0" smtClean="0"/>
          </a:p>
          <a:p>
            <a:r>
              <a:rPr kumimoji="1" lang="ja-JP" altLang="en-US" dirty="0" smtClean="0"/>
              <a:t>このような状態になると</a:t>
            </a:r>
            <a:endParaRPr kumimoji="1" lang="en-US" altLang="ja-JP" dirty="0" smtClean="0"/>
          </a:p>
          <a:p>
            <a:r>
              <a:rPr kumimoji="1" lang="ja-JP" altLang="en-US" dirty="0" smtClean="0"/>
              <a:t>骨がスカスカな状態になるため</a:t>
            </a:r>
            <a:endParaRPr kumimoji="1" lang="en-US" altLang="ja-JP" dirty="0" smtClean="0"/>
          </a:p>
          <a:p>
            <a:r>
              <a:rPr kumimoji="1" lang="ja-JP" altLang="en-US" dirty="0" smtClean="0"/>
              <a:t>気づかない間に骨折をしたり、骨折をしたことで筋力が落ち</a:t>
            </a:r>
            <a:endParaRPr kumimoji="1" lang="en-US" altLang="ja-JP" dirty="0" smtClean="0"/>
          </a:p>
          <a:p>
            <a:r>
              <a:rPr kumimoji="1" lang="ja-JP" altLang="en-US" dirty="0" smtClean="0"/>
              <a:t>介護が必要になってしまう場合もあります。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12</a:t>
            </a:fld>
            <a:endParaRPr kumimoji="1" lang="ja-JP" altLang="en-US"/>
          </a:p>
        </p:txBody>
      </p:sp>
    </p:spTree>
    <p:extLst>
      <p:ext uri="{BB962C8B-B14F-4D97-AF65-F5344CB8AC3E}">
        <p14:creationId xmlns:p14="http://schemas.microsoft.com/office/powerpoint/2010/main" val="2273908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骨密度は年齢によって減っていくものではありますが</a:t>
            </a:r>
            <a:endParaRPr kumimoji="1" lang="en-US" altLang="ja-JP" dirty="0" smtClean="0"/>
          </a:p>
          <a:p>
            <a:r>
              <a:rPr kumimoji="1" lang="ja-JP" altLang="en-US" dirty="0" smtClean="0"/>
              <a:t>はやめに骨の現在の状態を知ることで</a:t>
            </a:r>
            <a:endParaRPr kumimoji="1" lang="en-US" altLang="ja-JP" dirty="0" smtClean="0"/>
          </a:p>
          <a:p>
            <a:r>
              <a:rPr kumimoji="1" lang="ja-JP" altLang="en-US" dirty="0" smtClean="0"/>
              <a:t>減るスピードを遅くすることができます。</a:t>
            </a:r>
            <a:endParaRPr kumimoji="1" lang="en-US" altLang="ja-JP" dirty="0" smtClean="0"/>
          </a:p>
          <a:p>
            <a:r>
              <a:rPr kumimoji="1" lang="ja-JP" altLang="en-US" dirty="0" smtClean="0"/>
              <a:t>食事・運動の生活習慣改善をおこないましょう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13</a:t>
            </a:fld>
            <a:endParaRPr kumimoji="1" lang="ja-JP" altLang="en-US"/>
          </a:p>
        </p:txBody>
      </p:sp>
    </p:spTree>
    <p:extLst>
      <p:ext uri="{BB962C8B-B14F-4D97-AF65-F5344CB8AC3E}">
        <p14:creationId xmlns:p14="http://schemas.microsoft.com/office/powerpoint/2010/main" val="1846243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次にマンモグラフィ検査についてです。</a:t>
            </a:r>
            <a:endParaRPr kumimoji="1" lang="en-US" altLang="ja-JP" dirty="0" smtClean="0"/>
          </a:p>
          <a:p>
            <a:r>
              <a:rPr kumimoji="1" lang="ja-JP" altLang="en-US" dirty="0" smtClean="0"/>
              <a:t>マンモグラフィ検査は、乳房専用のレントゲン検査のことをいいます。</a:t>
            </a:r>
            <a:endParaRPr kumimoji="1" lang="en-US" altLang="ja-JP" dirty="0" smtClean="0"/>
          </a:p>
          <a:p>
            <a:r>
              <a:rPr kumimoji="1" lang="ja-JP" altLang="en-US" dirty="0" smtClean="0"/>
              <a:t>厚い乳房のままでは、病気を見つけるのが難しいため</a:t>
            </a:r>
            <a:endParaRPr kumimoji="1" lang="en-US" altLang="ja-JP" dirty="0" smtClean="0"/>
          </a:p>
          <a:p>
            <a:r>
              <a:rPr kumimoji="1" lang="ja-JP" altLang="en-US" dirty="0" smtClean="0"/>
              <a:t>乳房を圧迫板で挟み、薄く広げることで病気をみつけやすくします。</a:t>
            </a:r>
            <a:endParaRPr kumimoji="1" lang="en-US" altLang="ja-JP" dirty="0" smtClean="0"/>
          </a:p>
          <a:p>
            <a:endParaRPr kumimoji="1" lang="en-US" altLang="ja-JP" dirty="0" smtClean="0"/>
          </a:p>
          <a:p>
            <a:r>
              <a:rPr kumimoji="1" lang="ja-JP" altLang="en-US" dirty="0" smtClean="0"/>
              <a:t>特徴としては</a:t>
            </a:r>
            <a:endParaRPr kumimoji="1" lang="en-US" altLang="ja-JP" dirty="0" smtClean="0"/>
          </a:p>
          <a:p>
            <a:r>
              <a:rPr kumimoji="1" lang="ja-JP" altLang="en-US" dirty="0" smtClean="0"/>
              <a:t>石灰化病変がみつけやすいこと</a:t>
            </a:r>
            <a:endParaRPr kumimoji="1" lang="en-US" altLang="ja-JP" dirty="0" smtClean="0"/>
          </a:p>
          <a:p>
            <a:r>
              <a:rPr kumimoji="1" lang="ja-JP" altLang="en-US" dirty="0" smtClean="0"/>
              <a:t>圧迫をかけるため、痛みがある方が多いということ</a:t>
            </a:r>
            <a:endParaRPr kumimoji="1" lang="en-US" altLang="ja-JP" dirty="0" smtClean="0"/>
          </a:p>
          <a:p>
            <a:r>
              <a:rPr kumimoji="1" lang="ja-JP" altLang="en-US" dirty="0" smtClean="0"/>
              <a:t>放射線を使った検査であるため、被ばくがあるということ　などがあげられます。</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14</a:t>
            </a:fld>
            <a:endParaRPr kumimoji="1" lang="ja-JP" altLang="en-US"/>
          </a:p>
        </p:txBody>
      </p:sp>
    </p:spTree>
    <p:extLst>
      <p:ext uri="{BB962C8B-B14F-4D97-AF65-F5344CB8AC3E}">
        <p14:creationId xmlns:p14="http://schemas.microsoft.com/office/powerpoint/2010/main" val="3686612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次に乳腺エコー検査です。</a:t>
            </a:r>
            <a:endParaRPr kumimoji="1" lang="en-US" altLang="ja-JP" dirty="0" smtClean="0"/>
          </a:p>
          <a:p>
            <a:r>
              <a:rPr kumimoji="1" lang="ja-JP" altLang="en-US" dirty="0" smtClean="0"/>
              <a:t>乳腺エコーは乳房の表面から超音波を発生させる機械を当て</a:t>
            </a:r>
            <a:endParaRPr kumimoji="1" lang="en-US" altLang="ja-JP" dirty="0" smtClean="0"/>
          </a:p>
          <a:p>
            <a:r>
              <a:rPr kumimoji="1" lang="ja-JP" altLang="en-US" dirty="0" smtClean="0"/>
              <a:t>超音波の反射の様子を画像化する検査です。</a:t>
            </a:r>
            <a:endParaRPr kumimoji="1" lang="en-US" altLang="ja-JP" dirty="0" smtClean="0"/>
          </a:p>
          <a:p>
            <a:endParaRPr kumimoji="1" lang="en-US" altLang="ja-JP" dirty="0" smtClean="0"/>
          </a:p>
          <a:p>
            <a:r>
              <a:rPr kumimoji="1" lang="ja-JP" altLang="en-US" dirty="0" smtClean="0"/>
              <a:t>特徴は、マンモグラフィより、しこりをみつけやすく</a:t>
            </a:r>
            <a:endParaRPr kumimoji="1" lang="en-US" altLang="ja-JP" dirty="0" smtClean="0"/>
          </a:p>
          <a:p>
            <a:r>
              <a:rPr kumimoji="1" lang="ja-JP" altLang="en-US" dirty="0" smtClean="0"/>
              <a:t>被ばくや痛みもないため、苦痛が少ない検査です。</a:t>
            </a:r>
            <a:endParaRPr kumimoji="1" lang="en-US" altLang="ja-JP" dirty="0" smtClean="0"/>
          </a:p>
          <a:p>
            <a:r>
              <a:rPr kumimoji="1" lang="ja-JP" altLang="en-US" dirty="0" smtClean="0"/>
              <a:t>一方で、石灰化をマンモグラフィ検査よりはみつけにくいとされています。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15</a:t>
            </a:fld>
            <a:endParaRPr kumimoji="1" lang="ja-JP" altLang="en-US"/>
          </a:p>
        </p:txBody>
      </p:sp>
    </p:spTree>
    <p:extLst>
      <p:ext uri="{BB962C8B-B14F-4D97-AF65-F5344CB8AC3E}">
        <p14:creationId xmlns:p14="http://schemas.microsoft.com/office/powerpoint/2010/main" val="313738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こちらは実際に乳がんがみつかった検査画像になります。</a:t>
            </a:r>
            <a:endParaRPr kumimoji="1" lang="en-US" altLang="ja-JP" dirty="0" smtClean="0"/>
          </a:p>
          <a:p>
            <a:r>
              <a:rPr kumimoji="1" lang="ja-JP" altLang="en-US" dirty="0" smtClean="0"/>
              <a:t>左側がマンモグラフィの画像で、右側は乳腺エコーの画像です。</a:t>
            </a:r>
            <a:endParaRPr kumimoji="1" lang="en-US" altLang="ja-JP" dirty="0" smtClean="0"/>
          </a:p>
          <a:p>
            <a:r>
              <a:rPr kumimoji="1" lang="ja-JP" altLang="en-US" dirty="0" smtClean="0"/>
              <a:t>マンモグラフィ画像では矢印で示した白い塊が病変です。</a:t>
            </a:r>
            <a:endParaRPr kumimoji="1" lang="en-US" altLang="ja-JP" dirty="0" smtClean="0"/>
          </a:p>
          <a:p>
            <a:r>
              <a:rPr kumimoji="1" lang="ja-JP" altLang="en-US" dirty="0" smtClean="0"/>
              <a:t>右の画像は赤い丸でかこまれた黒い塊が病変です。</a:t>
            </a:r>
            <a:endParaRPr kumimoji="1" lang="en-US" altLang="ja-JP" dirty="0" smtClean="0"/>
          </a:p>
          <a:p>
            <a:endParaRPr kumimoji="1" lang="en-US" altLang="ja-JP" dirty="0" smtClean="0"/>
          </a:p>
          <a:p>
            <a:r>
              <a:rPr kumimoji="1" lang="ja-JP" altLang="en-US" dirty="0" smtClean="0"/>
              <a:t>このように検査をすることで病気を見つけることができます。</a:t>
            </a:r>
            <a:endParaRPr kumimoji="1" lang="en-US" altLang="ja-JP" dirty="0" smtClean="0"/>
          </a:p>
          <a:p>
            <a:r>
              <a:rPr kumimoji="1" lang="ja-JP" altLang="en-US" dirty="0" smtClean="0"/>
              <a:t>検査を一度設けられたことない方や、胸のしこりや違和感を感じている方は</a:t>
            </a:r>
            <a:endParaRPr kumimoji="1" lang="en-US" altLang="ja-JP" dirty="0" smtClean="0"/>
          </a:p>
          <a:p>
            <a:r>
              <a:rPr kumimoji="1" lang="ja-JP" altLang="en-US" dirty="0" smtClean="0"/>
              <a:t>検査をお勧めします。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16</a:t>
            </a:fld>
            <a:endParaRPr kumimoji="1" lang="ja-JP" altLang="en-US"/>
          </a:p>
        </p:txBody>
      </p:sp>
    </p:spTree>
    <p:extLst>
      <p:ext uri="{BB962C8B-B14F-4D97-AF65-F5344CB8AC3E}">
        <p14:creationId xmlns:p14="http://schemas.microsoft.com/office/powerpoint/2010/main" val="2139322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ja-JP" altLang="en-US" dirty="0" smtClean="0"/>
              <a:t>次に甲状腺エコー検査についてです。</a:t>
            </a:r>
            <a:endParaRPr kumimoji="1" lang="en-US" altLang="ja-JP" dirty="0" smtClean="0"/>
          </a:p>
          <a:p>
            <a:r>
              <a:rPr kumimoji="1" lang="ja-JP" altLang="en-US" dirty="0" smtClean="0"/>
              <a:t>先ほどの乳腺エコーと同様に頸部の表面から超音波をあてて検査をします。</a:t>
            </a:r>
            <a:endParaRPr kumimoji="1" lang="en-US" altLang="ja-JP" dirty="0" smtClean="0"/>
          </a:p>
          <a:p>
            <a:r>
              <a:rPr kumimoji="1" lang="ja-JP" altLang="en-US" dirty="0" smtClean="0"/>
              <a:t>特徴は、甲状腺の大きさや血流や性状が分かります。</a:t>
            </a:r>
            <a:endParaRPr kumimoji="1" lang="en-US" altLang="ja-JP" dirty="0" smtClean="0"/>
          </a:p>
          <a:p>
            <a:r>
              <a:rPr kumimoji="1" lang="ja-JP" altLang="en-US" dirty="0" smtClean="0"/>
              <a:t>また、腫瘤の有無を調べることが出来たり、リンパ節や副甲状腺の観察を行うことが出来ます。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17</a:t>
            </a:fld>
            <a:endParaRPr kumimoji="1" lang="ja-JP" altLang="en-US"/>
          </a:p>
        </p:txBody>
      </p:sp>
    </p:spTree>
    <p:extLst>
      <p:ext uri="{BB962C8B-B14F-4D97-AF65-F5344CB8AC3E}">
        <p14:creationId xmlns:p14="http://schemas.microsoft.com/office/powerpoint/2010/main" val="3057548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次に頸動脈エコー検査についてです。</a:t>
            </a:r>
            <a:endParaRPr kumimoji="1" lang="en-US" altLang="ja-JP" dirty="0" smtClean="0"/>
          </a:p>
          <a:p>
            <a:r>
              <a:rPr kumimoji="1" lang="ja-JP" altLang="en-US" dirty="0" smtClean="0"/>
              <a:t>頸動脈エコー検査は、超音波が頸動脈</a:t>
            </a:r>
            <a:r>
              <a:rPr kumimoji="1" lang="en-US" altLang="ja-JP" dirty="0" smtClean="0"/>
              <a:t>(</a:t>
            </a:r>
            <a:r>
              <a:rPr kumimoji="1" lang="ja-JP" altLang="en-US" dirty="0" smtClean="0"/>
              <a:t>大動脈から頭部へ血液を送る血管</a:t>
            </a:r>
            <a:r>
              <a:rPr kumimoji="1" lang="en-US" altLang="ja-JP" dirty="0" smtClean="0"/>
              <a:t>)</a:t>
            </a:r>
            <a:r>
              <a:rPr kumimoji="1" lang="ja-JP" altLang="en-US" dirty="0" err="1" smtClean="0"/>
              <a:t>まで</a:t>
            </a:r>
            <a:r>
              <a:rPr kumimoji="1" lang="ja-JP" altLang="en-US" dirty="0" smtClean="0"/>
              <a:t>届き、</a:t>
            </a:r>
            <a:endParaRPr kumimoji="1" lang="en-US" altLang="ja-JP" dirty="0" smtClean="0"/>
          </a:p>
          <a:p>
            <a:r>
              <a:rPr kumimoji="1" lang="ja-JP" altLang="en-US" dirty="0" smtClean="0"/>
              <a:t>反射した波から動脈硬化の程度を調べる検査です。</a:t>
            </a:r>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18</a:t>
            </a:fld>
            <a:endParaRPr kumimoji="1" lang="ja-JP" altLang="en-US"/>
          </a:p>
        </p:txBody>
      </p:sp>
    </p:spTree>
    <p:extLst>
      <p:ext uri="{BB962C8B-B14F-4D97-AF65-F5344CB8AC3E}">
        <p14:creationId xmlns:p14="http://schemas.microsoft.com/office/powerpoint/2010/main" val="2939286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動脈硬化は血管の壁に血液中のコレステロールなどが沈着（プラーク）して血管の壁が厚くなったり硬くなって弾力性を失った状態のことで、心臓病や脳血管疾患などいろいろな病気を引き起こす要因となります。また、高血圧、高脂血症、糖尿病、肥満などの生活習慣病の要因でもあります。</a:t>
            </a:r>
          </a:p>
          <a:p>
            <a:r>
              <a:rPr kumimoji="1" lang="ja-JP" altLang="en-US" dirty="0" smtClean="0"/>
              <a:t>頚動脈をエコーで観察することによって動脈硬化（プラークの性状、大きさ、狭いところがないかどうか）を評価することができます。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19</a:t>
            </a:fld>
            <a:endParaRPr kumimoji="1" lang="ja-JP" altLang="en-US"/>
          </a:p>
        </p:txBody>
      </p:sp>
    </p:spTree>
    <p:extLst>
      <p:ext uri="{BB962C8B-B14F-4D97-AF65-F5344CB8AC3E}">
        <p14:creationId xmlns:p14="http://schemas.microsoft.com/office/powerpoint/2010/main" val="4098357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まずはじめに皆さんは健康診断ときくと、どのような検査を思いつきますか？</a:t>
            </a:r>
            <a:endParaRPr kumimoji="1" lang="en-US" altLang="ja-JP" dirty="0" smtClean="0"/>
          </a:p>
          <a:p>
            <a:r>
              <a:rPr kumimoji="1" lang="ja-JP" altLang="en-US" dirty="0" smtClean="0"/>
              <a:t>よく知られているのは、胸のレントゲンやバリウム剤を使って行う胃の透視検査であると思います。</a:t>
            </a:r>
            <a:endParaRPr kumimoji="1" lang="en-US" altLang="ja-JP" dirty="0" smtClean="0"/>
          </a:p>
          <a:p>
            <a:r>
              <a:rPr kumimoji="1" lang="ja-JP" altLang="en-US" dirty="0" smtClean="0"/>
              <a:t>今回お話しする項目はこちらです。</a:t>
            </a:r>
            <a:endParaRPr kumimoji="1" lang="en-US" altLang="ja-JP" dirty="0" smtClean="0"/>
          </a:p>
          <a:p>
            <a:r>
              <a:rPr kumimoji="1" lang="ja-JP" altLang="en-US" dirty="0" smtClean="0"/>
              <a:t>→クリック</a:t>
            </a:r>
            <a:endParaRPr kumimoji="1" lang="en-US" altLang="ja-JP" dirty="0" smtClean="0"/>
          </a:p>
          <a:p>
            <a:endParaRPr kumimoji="1" lang="en-US" altLang="ja-JP" dirty="0" smtClean="0"/>
          </a:p>
          <a:p>
            <a:r>
              <a:rPr kumimoji="1" lang="ja-JP" altLang="en-US" dirty="0" smtClean="0"/>
              <a:t>今回お話しするのは私たち放射線技師がおこなう検査に限定して、これらの検査についてお話しします。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2</a:t>
            </a:fld>
            <a:endParaRPr kumimoji="1" lang="ja-JP" altLang="en-US"/>
          </a:p>
        </p:txBody>
      </p:sp>
    </p:spTree>
    <p:extLst>
      <p:ext uri="{BB962C8B-B14F-4D97-AF65-F5344CB8AC3E}">
        <p14:creationId xmlns:p14="http://schemas.microsoft.com/office/powerpoint/2010/main" val="826527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最後に胃透視検査についてです。</a:t>
            </a:r>
            <a:endParaRPr kumimoji="1" lang="en-US" altLang="ja-JP" dirty="0" smtClean="0"/>
          </a:p>
          <a:p>
            <a:r>
              <a:rPr kumimoji="1" lang="ja-JP" altLang="en-US" dirty="0" smtClean="0"/>
              <a:t>胃透視検査は、胃を膨らませた状態でバリウムを飲み</a:t>
            </a:r>
            <a:endParaRPr kumimoji="1" lang="en-US" altLang="ja-JP" dirty="0" smtClean="0"/>
          </a:p>
          <a:p>
            <a:r>
              <a:rPr kumimoji="1" lang="ja-JP" altLang="en-US" dirty="0" smtClean="0"/>
              <a:t>体の向きを変えることで粘膜にバリウムを付着させ</a:t>
            </a:r>
            <a:endParaRPr kumimoji="1" lang="en-US" altLang="ja-JP" dirty="0" smtClean="0"/>
          </a:p>
          <a:p>
            <a:r>
              <a:rPr kumimoji="1" lang="ja-JP" altLang="en-US" dirty="0" smtClean="0"/>
              <a:t>その状態で写真を撮る検査です。</a:t>
            </a:r>
            <a:endParaRPr kumimoji="1" lang="en-US" altLang="ja-JP" dirty="0" smtClean="0"/>
          </a:p>
          <a:p>
            <a:endParaRPr kumimoji="1" lang="en-US" altLang="ja-JP" dirty="0" smtClean="0"/>
          </a:p>
          <a:p>
            <a:endParaRPr kumimoji="1" lang="en-US" altLang="ja-JP" dirty="0" smtClean="0"/>
          </a:p>
          <a:p>
            <a:r>
              <a:rPr kumimoji="1" lang="ja-JP" altLang="en-US" dirty="0" smtClean="0"/>
              <a:t>胃がしぼんでしまうと、病変が隠れてしまうため</a:t>
            </a:r>
            <a:endParaRPr kumimoji="1" lang="en-US" altLang="ja-JP" dirty="0" smtClean="0"/>
          </a:p>
          <a:p>
            <a:r>
              <a:rPr kumimoji="1" lang="ja-JP" altLang="en-US" dirty="0" err="1" smtClean="0"/>
              <a:t>げっぷを</a:t>
            </a:r>
            <a:r>
              <a:rPr kumimoji="1" lang="ja-JP" altLang="en-US" dirty="0" smtClean="0"/>
              <a:t>我慢してもらい、検査を進めていきます。</a:t>
            </a:r>
            <a:endParaRPr kumimoji="1" lang="en-US" altLang="ja-JP" dirty="0" smtClean="0"/>
          </a:p>
          <a:p>
            <a:r>
              <a:rPr kumimoji="1" lang="ja-JP" altLang="en-US" dirty="0" smtClean="0"/>
              <a:t>そのためきつく、憂鬱な検査という印象を持たれる方が非常に多いです。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20</a:t>
            </a:fld>
            <a:endParaRPr kumimoji="1" lang="ja-JP" altLang="en-US"/>
          </a:p>
        </p:txBody>
      </p:sp>
    </p:spTree>
    <p:extLst>
      <p:ext uri="{BB962C8B-B14F-4D97-AF65-F5344CB8AC3E}">
        <p14:creationId xmlns:p14="http://schemas.microsoft.com/office/powerpoint/2010/main" val="1989693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こちらは実際に胃透視検査を行い、病変がみつかったものです。</a:t>
            </a:r>
            <a:endParaRPr kumimoji="1" lang="en-US" altLang="ja-JP" dirty="0" smtClean="0"/>
          </a:p>
          <a:p>
            <a:r>
              <a:rPr kumimoji="1" lang="ja-JP" altLang="en-US" dirty="0" smtClean="0"/>
              <a:t>赤い丸で囲んだ部分に病変が存在し、</a:t>
            </a:r>
            <a:r>
              <a:rPr kumimoji="1" lang="ja-JP" altLang="en-US" dirty="0" err="1" smtClean="0"/>
              <a:t>ひだの</a:t>
            </a:r>
            <a:r>
              <a:rPr kumimoji="1" lang="ja-JP" altLang="en-US" dirty="0" smtClean="0"/>
              <a:t>様子が異常なことがわかります。</a:t>
            </a:r>
            <a:endParaRPr kumimoji="1" lang="en-US" altLang="ja-JP" dirty="0" smtClean="0"/>
          </a:p>
          <a:p>
            <a:r>
              <a:rPr kumimoji="1" lang="ja-JP" altLang="en-US" dirty="0" smtClean="0"/>
              <a:t>このようにあらゆる角度から観察し、粘膜についたバリウムの様子で観察しています。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21</a:t>
            </a:fld>
            <a:endParaRPr kumimoji="1" lang="ja-JP" altLang="en-US"/>
          </a:p>
        </p:txBody>
      </p:sp>
    </p:spTree>
    <p:extLst>
      <p:ext uri="{BB962C8B-B14F-4D97-AF65-F5344CB8AC3E}">
        <p14:creationId xmlns:p14="http://schemas.microsoft.com/office/powerpoint/2010/main" val="2080967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今回、わたしたち放射線技師が実際に健康管理センターで行っている検査についてお話しさせていただきました。</a:t>
            </a:r>
            <a:endParaRPr kumimoji="1" lang="en-US" altLang="ja-JP" dirty="0" smtClean="0"/>
          </a:p>
          <a:p>
            <a:r>
              <a:rPr kumimoji="1" lang="ja-JP" altLang="en-US" dirty="0" smtClean="0"/>
              <a:t>健診を受けていただくことで、病気の早期発見・早期治療につながります。</a:t>
            </a:r>
            <a:endParaRPr kumimoji="1" lang="en-US" altLang="ja-JP" dirty="0" smtClean="0"/>
          </a:p>
          <a:p>
            <a:r>
              <a:rPr kumimoji="1" lang="ja-JP" altLang="en-US" dirty="0" smtClean="0"/>
              <a:t>健康に自信がある方も、そうでない方も</a:t>
            </a:r>
            <a:endParaRPr kumimoji="1" lang="en-US" altLang="ja-JP" dirty="0" smtClean="0"/>
          </a:p>
          <a:p>
            <a:r>
              <a:rPr kumimoji="1" lang="ja-JP" altLang="en-US" dirty="0" smtClean="0"/>
              <a:t>ぜひ一度健診を受けていただいて、ご自身の健康状態を見直してみてはいかがでしょうか。</a:t>
            </a:r>
          </a:p>
          <a:p>
            <a:r>
              <a:rPr kumimoji="1" lang="ja-JP" altLang="en-US" dirty="0" smtClean="0"/>
              <a:t>この話で、すこしでも健診に興味を持った方がいらっしゃれば幸いです。</a:t>
            </a:r>
            <a:endParaRPr kumimoji="1" lang="en-US" altLang="ja-JP" dirty="0" smtClean="0"/>
          </a:p>
          <a:p>
            <a:r>
              <a:rPr kumimoji="1" lang="ja-JP" altLang="en-US" dirty="0" smtClean="0"/>
              <a:t>また今回の話に登場しなかった検査も、まだまだたくさんありますので</a:t>
            </a:r>
            <a:endParaRPr kumimoji="1" lang="en-US" altLang="ja-JP" dirty="0" smtClean="0"/>
          </a:p>
          <a:p>
            <a:r>
              <a:rPr kumimoji="1" lang="ja-JP" altLang="en-US" dirty="0" smtClean="0"/>
              <a:t>気になる検査があればお問い合わせください。</a:t>
            </a:r>
            <a:endParaRPr kumimoji="1" lang="en-US" altLang="ja-JP" dirty="0" smtClean="0"/>
          </a:p>
          <a:p>
            <a:endParaRPr kumimoji="1" lang="en-US" altLang="ja-JP" dirty="0" smtClean="0"/>
          </a:p>
          <a:p>
            <a:r>
              <a:rPr kumimoji="1" lang="ja-JP" altLang="en-US" dirty="0" smtClean="0"/>
              <a:t>以上でお話を終わらせていただきます。ご清聴ありがとうございました。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22</a:t>
            </a:fld>
            <a:endParaRPr kumimoji="1" lang="ja-JP" altLang="en-US"/>
          </a:p>
        </p:txBody>
      </p:sp>
    </p:spTree>
    <p:extLst>
      <p:ext uri="{BB962C8B-B14F-4D97-AF65-F5344CB8AC3E}">
        <p14:creationId xmlns:p14="http://schemas.microsoft.com/office/powerpoint/2010/main" val="3261285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まず胸部レントゲン検査についてです。</a:t>
            </a:r>
            <a:endParaRPr kumimoji="1" lang="en-US" altLang="ja-JP" dirty="0" smtClean="0"/>
          </a:p>
          <a:p>
            <a:r>
              <a:rPr kumimoji="1" lang="ja-JP" altLang="en-US" dirty="0" smtClean="0"/>
              <a:t>右の画像が実際に胸の</a:t>
            </a:r>
            <a:r>
              <a:rPr kumimoji="1" lang="en-US" altLang="ja-JP" dirty="0" smtClean="0"/>
              <a:t>X</a:t>
            </a:r>
            <a:r>
              <a:rPr kumimoji="1" lang="ja-JP" altLang="en-US" dirty="0" smtClean="0"/>
              <a:t>線写真です。</a:t>
            </a:r>
            <a:endParaRPr kumimoji="1" lang="en-US" altLang="ja-JP" dirty="0" smtClean="0"/>
          </a:p>
          <a:p>
            <a:r>
              <a:rPr kumimoji="1" lang="ja-JP" altLang="en-US" dirty="0" smtClean="0"/>
              <a:t>胸のレントゲンは、</a:t>
            </a:r>
            <a:r>
              <a:rPr kumimoji="1" lang="en-US" altLang="ja-JP" dirty="0" smtClean="0"/>
              <a:t>X</a:t>
            </a:r>
            <a:r>
              <a:rPr kumimoji="1" lang="ja-JP" altLang="en-US" dirty="0" smtClean="0"/>
              <a:t>線という放射線を使って胸の写真を撮影する検査です。</a:t>
            </a:r>
            <a:endParaRPr kumimoji="1" lang="en-US" altLang="ja-JP" dirty="0" smtClean="0"/>
          </a:p>
          <a:p>
            <a:r>
              <a:rPr kumimoji="1" lang="ja-JP" altLang="en-US" dirty="0" smtClean="0"/>
              <a:t>大きく息を吸った状態で写真を撮ることで、肺をより広く観察することができます。</a:t>
            </a:r>
            <a:endParaRPr kumimoji="1" lang="en-US" altLang="ja-JP" dirty="0" smtClean="0"/>
          </a:p>
          <a:p>
            <a:endParaRPr kumimoji="1" lang="en-US" altLang="ja-JP" dirty="0" smtClean="0"/>
          </a:p>
          <a:p>
            <a:r>
              <a:rPr kumimoji="1" lang="ja-JP" altLang="en-US" dirty="0" smtClean="0"/>
              <a:t>この写真一枚で、</a:t>
            </a:r>
            <a:endParaRPr kumimoji="1" lang="en-US" altLang="ja-JP" dirty="0" smtClean="0"/>
          </a:p>
          <a:p>
            <a:r>
              <a:rPr kumimoji="1" lang="ja-JP" altLang="en-US" dirty="0" smtClean="0"/>
              <a:t>クリック</a:t>
            </a:r>
            <a:endParaRPr kumimoji="1" lang="en-US" altLang="ja-JP" dirty="0" smtClean="0"/>
          </a:p>
          <a:p>
            <a:r>
              <a:rPr kumimoji="1" lang="ja-JP" altLang="en-US" dirty="0" smtClean="0"/>
              <a:t>心臓の大きさや左右の肺の状態や病変、さらには撮影範囲内であれば肋骨などの骨折の有無もわかります。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3</a:t>
            </a:fld>
            <a:endParaRPr kumimoji="1" lang="ja-JP" altLang="en-US"/>
          </a:p>
        </p:txBody>
      </p:sp>
    </p:spTree>
    <p:extLst>
      <p:ext uri="{BB962C8B-B14F-4D97-AF65-F5344CB8AC3E}">
        <p14:creationId xmlns:p14="http://schemas.microsoft.com/office/powerpoint/2010/main" val="925413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CT</a:t>
            </a:r>
            <a:r>
              <a:rPr kumimoji="1" lang="ja-JP" altLang="en-US" dirty="0" smtClean="0"/>
              <a:t>検査についてです。</a:t>
            </a:r>
            <a:r>
              <a:rPr kumimoji="1" lang="en-US" altLang="ja-JP" dirty="0" smtClean="0"/>
              <a:t>CT</a:t>
            </a:r>
            <a:r>
              <a:rPr kumimoji="1" lang="ja-JP" altLang="en-US" dirty="0" smtClean="0"/>
              <a:t>検査はお腹、頭も同じように行えますが</a:t>
            </a:r>
            <a:endParaRPr kumimoji="1" lang="en-US" altLang="ja-JP" dirty="0" smtClean="0"/>
          </a:p>
          <a:p>
            <a:r>
              <a:rPr kumimoji="1" lang="ja-JP" altLang="en-US" dirty="0" smtClean="0"/>
              <a:t>今回は胸の</a:t>
            </a:r>
            <a:r>
              <a:rPr kumimoji="1" lang="en-US" altLang="ja-JP" dirty="0" smtClean="0"/>
              <a:t>CT</a:t>
            </a:r>
            <a:r>
              <a:rPr kumimoji="1" lang="ja-JP" altLang="en-US" dirty="0" smtClean="0"/>
              <a:t>検査についてお話しします。</a:t>
            </a:r>
            <a:endParaRPr kumimoji="1" lang="en-US" altLang="ja-JP" dirty="0" smtClean="0"/>
          </a:p>
          <a:p>
            <a:r>
              <a:rPr kumimoji="1" lang="ja-JP" altLang="en-US" dirty="0" smtClean="0"/>
              <a:t>まず</a:t>
            </a:r>
            <a:r>
              <a:rPr kumimoji="1" lang="en-US" altLang="ja-JP" dirty="0" smtClean="0"/>
              <a:t>CT</a:t>
            </a:r>
            <a:r>
              <a:rPr kumimoji="1" lang="ja-JP" altLang="en-US" dirty="0" smtClean="0"/>
              <a:t>検査とは、</a:t>
            </a:r>
            <a:r>
              <a:rPr kumimoji="1" lang="en-US" altLang="ja-JP" dirty="0" smtClean="0"/>
              <a:t>X</a:t>
            </a:r>
            <a:r>
              <a:rPr kumimoji="1" lang="ja-JP" altLang="en-US" dirty="0" smtClean="0"/>
              <a:t>線を利用して身体の輪切り像を撮影する検査です。</a:t>
            </a:r>
            <a:endParaRPr kumimoji="1" lang="en-US" altLang="ja-JP" dirty="0" smtClean="0"/>
          </a:p>
          <a:p>
            <a:r>
              <a:rPr kumimoji="1" lang="ja-JP" altLang="en-US" dirty="0" smtClean="0"/>
              <a:t>レントゲンのような</a:t>
            </a:r>
            <a:r>
              <a:rPr kumimoji="1" lang="en-US" altLang="ja-JP" dirty="0" smtClean="0"/>
              <a:t>1</a:t>
            </a:r>
            <a:r>
              <a:rPr kumimoji="1" lang="ja-JP" altLang="en-US" dirty="0" smtClean="0"/>
              <a:t>方向による</a:t>
            </a:r>
            <a:r>
              <a:rPr kumimoji="1" lang="en-US" altLang="ja-JP" dirty="0" smtClean="0"/>
              <a:t>X</a:t>
            </a:r>
            <a:r>
              <a:rPr kumimoji="1" lang="ja-JP" altLang="en-US" dirty="0" smtClean="0"/>
              <a:t>線ではなく、</a:t>
            </a:r>
            <a:r>
              <a:rPr kumimoji="1" lang="en-US" altLang="ja-JP" dirty="0" smtClean="0"/>
              <a:t>1</a:t>
            </a:r>
            <a:r>
              <a:rPr kumimoji="1" lang="ja-JP" altLang="en-US" dirty="0" smtClean="0"/>
              <a:t>回転で複数の輪切り画像をデータ収集しながら、</a:t>
            </a:r>
            <a:r>
              <a:rPr kumimoji="1" lang="en-US" altLang="ja-JP" dirty="0" smtClean="0"/>
              <a:t>10</a:t>
            </a:r>
            <a:r>
              <a:rPr kumimoji="1" lang="ja-JP" altLang="en-US" dirty="0" smtClean="0"/>
              <a:t>秒程度の</a:t>
            </a:r>
          </a:p>
          <a:p>
            <a:r>
              <a:rPr kumimoji="1" lang="ja-JP" altLang="en-US" dirty="0" smtClean="0"/>
              <a:t>息止めで全肺野</a:t>
            </a:r>
            <a:r>
              <a:rPr kumimoji="1" lang="en-US" altLang="ja-JP" dirty="0" smtClean="0"/>
              <a:t>(30cm)</a:t>
            </a:r>
            <a:r>
              <a:rPr kumimoji="1" lang="ja-JP" altLang="en-US" dirty="0" smtClean="0"/>
              <a:t>を撮影することができます。</a:t>
            </a:r>
            <a:endParaRPr kumimoji="1" lang="en-US" altLang="ja-JP" dirty="0" smtClean="0"/>
          </a:p>
          <a:p>
            <a:r>
              <a:rPr kumimoji="1" lang="ja-JP" altLang="en-US" dirty="0" smtClean="0"/>
              <a:t>検査時間は５～１０分程度で、レントゲン検査に比べて、広範囲で細かく観察できるのが特徴です。</a:t>
            </a:r>
            <a:endParaRPr kumimoji="1" lang="en-US" altLang="ja-JP" dirty="0" smtClean="0"/>
          </a:p>
          <a:p>
            <a:r>
              <a:rPr kumimoji="1" lang="ja-JP" altLang="en-US" dirty="0" smtClean="0"/>
              <a:t>しかし</a:t>
            </a:r>
            <a:r>
              <a:rPr kumimoji="1" lang="en-US" altLang="ja-JP" dirty="0" smtClean="0"/>
              <a:t>360</a:t>
            </a:r>
            <a:r>
              <a:rPr kumimoji="1" lang="ja-JP" altLang="en-US" dirty="0" smtClean="0"/>
              <a:t>度方向から放射線を身体に当てるため、被ばく量がレントゲン検査に比べて多くなります。</a:t>
            </a:r>
            <a:endParaRPr kumimoji="1" lang="en-US" altLang="ja-JP" dirty="0" smtClean="0"/>
          </a:p>
          <a:p>
            <a:endParaRPr kumimoji="1" lang="ja-JP" altLang="en-US"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4</a:t>
            </a:fld>
            <a:endParaRPr kumimoji="1" lang="ja-JP" altLang="en-US"/>
          </a:p>
        </p:txBody>
      </p:sp>
    </p:spTree>
    <p:extLst>
      <p:ext uri="{BB962C8B-B14F-4D97-AF65-F5344CB8AC3E}">
        <p14:creationId xmlns:p14="http://schemas.microsoft.com/office/powerpoint/2010/main" val="1199134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a:p>
            <a:r>
              <a:rPr kumimoji="1" lang="ja-JP" altLang="en-US" dirty="0" smtClean="0"/>
              <a:t>当センターの胸部</a:t>
            </a:r>
            <a:r>
              <a:rPr kumimoji="1" lang="en-US" altLang="ja-JP" dirty="0" smtClean="0"/>
              <a:t>CT</a:t>
            </a:r>
            <a:r>
              <a:rPr kumimoji="1" lang="ja-JP" altLang="en-US" dirty="0" smtClean="0"/>
              <a:t>は低線量で撮影しています。低線量胸部ＣＴとは、画像の質を通常のＣＴ検査よりやや落として、被ばく線量を減らすように設定したものです。</a:t>
            </a:r>
            <a:endParaRPr kumimoji="1" lang="en-US" altLang="ja-JP" dirty="0" smtClean="0"/>
          </a:p>
          <a:p>
            <a:r>
              <a:rPr kumimoji="1" lang="ja-JP" altLang="en-US" dirty="0" smtClean="0"/>
              <a:t>線量を減らしたからといって、病気がみえなくなるわけではなく、陰影の存在の有無は十分に判断可能であることは証明されています。</a:t>
            </a:r>
          </a:p>
          <a:p>
            <a:endParaRPr kumimoji="1" lang="ja-JP" altLang="en-US" dirty="0" smtClean="0"/>
          </a:p>
          <a:p>
            <a:r>
              <a:rPr kumimoji="1" lang="ja-JP" altLang="en-US" dirty="0" smtClean="0"/>
              <a:t>下の画像は、低線量胸部</a:t>
            </a:r>
            <a:r>
              <a:rPr kumimoji="1" lang="en-US" altLang="ja-JP" dirty="0" smtClean="0"/>
              <a:t>CT</a:t>
            </a:r>
            <a:r>
              <a:rPr kumimoji="1" lang="ja-JP" altLang="en-US" dirty="0" smtClean="0"/>
              <a:t>になります。</a:t>
            </a:r>
          </a:p>
          <a:p>
            <a:r>
              <a:rPr kumimoji="1" lang="ja-JP" altLang="en-US" dirty="0" smtClean="0"/>
              <a:t>画像の黒い部分は、肺で、矢印で刺す部分が病変部になります。</a:t>
            </a:r>
            <a:endParaRPr kumimoji="1" lang="en-US" altLang="ja-JP" dirty="0" smtClean="0"/>
          </a:p>
          <a:p>
            <a:r>
              <a:rPr kumimoji="1" lang="ja-JP" altLang="en-US" dirty="0" smtClean="0"/>
              <a:t>少しざらざらした印象がありますが、病変部は十分に観察可能です。</a:t>
            </a:r>
          </a:p>
          <a:p>
            <a:r>
              <a:rPr kumimoji="1" lang="ja-JP" altLang="en-US" dirty="0" smtClean="0"/>
              <a:t>通常の検査で用いる放射線の量も十分に低く、人体に影響を与えるようなことはありませんが</a:t>
            </a:r>
            <a:endParaRPr kumimoji="1" lang="en-US" altLang="ja-JP" dirty="0" smtClean="0"/>
          </a:p>
          <a:p>
            <a:r>
              <a:rPr kumimoji="1" lang="ja-JP" altLang="en-US" dirty="0" smtClean="0"/>
              <a:t>当院の健康管理センターではさらに線量を低くすることで、より安心して検査を受けていただけるように努めています。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5</a:t>
            </a:fld>
            <a:endParaRPr kumimoji="1" lang="ja-JP" altLang="en-US"/>
          </a:p>
        </p:txBody>
      </p:sp>
    </p:spTree>
    <p:extLst>
      <p:ext uri="{BB962C8B-B14F-4D97-AF65-F5344CB8AC3E}">
        <p14:creationId xmlns:p14="http://schemas.microsoft.com/office/powerpoint/2010/main" val="2959725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ja-JP" altLang="en-US" dirty="0" smtClean="0"/>
              <a:t>胸の</a:t>
            </a:r>
            <a:r>
              <a:rPr kumimoji="1" lang="en-US" altLang="ja-JP" dirty="0" smtClean="0"/>
              <a:t>CT</a:t>
            </a:r>
            <a:r>
              <a:rPr kumimoji="1" lang="ja-JP" altLang="en-US" dirty="0" smtClean="0"/>
              <a:t>検査、胸部レントゲン検査は、喫煙をされているかたに特におすすめしています。</a:t>
            </a:r>
            <a:endParaRPr kumimoji="1" lang="en-US" altLang="ja-JP" dirty="0" smtClean="0"/>
          </a:p>
          <a:p>
            <a:endParaRPr kumimoji="1" lang="en-US" altLang="ja-JP" dirty="0" smtClean="0"/>
          </a:p>
          <a:p>
            <a:r>
              <a:rPr kumimoji="1" lang="ja-JP" altLang="en-US" dirty="0" smtClean="0"/>
              <a:t>左の画像は胸部レントゲン、右の画像は</a:t>
            </a:r>
            <a:r>
              <a:rPr kumimoji="1" lang="en-US" altLang="ja-JP" dirty="0" smtClean="0"/>
              <a:t>CT</a:t>
            </a:r>
            <a:r>
              <a:rPr kumimoji="1" lang="ja-JP" altLang="en-US" dirty="0" smtClean="0"/>
              <a:t>画像です。</a:t>
            </a:r>
            <a:endParaRPr kumimoji="1" lang="en-US" altLang="ja-JP" dirty="0" smtClean="0"/>
          </a:p>
          <a:p>
            <a:r>
              <a:rPr kumimoji="1" lang="ja-JP" altLang="en-US" dirty="0" smtClean="0"/>
              <a:t>赤く囲まれた部分に、白い塊のようなものがあるのにお気づきでしょうか。</a:t>
            </a:r>
            <a:endParaRPr kumimoji="1" lang="en-US" altLang="ja-JP" dirty="0" smtClean="0"/>
          </a:p>
          <a:p>
            <a:r>
              <a:rPr kumimoji="1" lang="ja-JP" altLang="en-US" dirty="0" smtClean="0"/>
              <a:t>こちらは肺がんの写真です。</a:t>
            </a:r>
            <a:endParaRPr kumimoji="1" lang="en-US" altLang="ja-JP" dirty="0" smtClean="0"/>
          </a:p>
          <a:p>
            <a:r>
              <a:rPr kumimoji="1" lang="ja-JP" altLang="en-US" dirty="0" smtClean="0"/>
              <a:t>肺がんの危険因子は喫煙やアスベストの暴露、大気汚染や遺伝などとされています。</a:t>
            </a:r>
            <a:endParaRPr kumimoji="1" lang="en-US" altLang="ja-JP" dirty="0" smtClean="0"/>
          </a:p>
          <a:p>
            <a:endParaRPr kumimoji="1" lang="en-US" altLang="ja-JP" dirty="0" smtClean="0"/>
          </a:p>
          <a:p>
            <a:r>
              <a:rPr kumimoji="1" lang="ja-JP" altLang="en-US" dirty="0" smtClean="0"/>
              <a:t>喫煙者は非喫煙者と比べて男性で</a:t>
            </a:r>
            <a:r>
              <a:rPr kumimoji="1" lang="en-US" altLang="ja-JP" dirty="0" smtClean="0"/>
              <a:t>4.4</a:t>
            </a:r>
            <a:r>
              <a:rPr kumimoji="1" lang="ja-JP" altLang="en-US" dirty="0" smtClean="0"/>
              <a:t>倍、女性では</a:t>
            </a:r>
            <a:r>
              <a:rPr kumimoji="1" lang="en-US" altLang="ja-JP" dirty="0" smtClean="0"/>
              <a:t>2.8</a:t>
            </a:r>
            <a:r>
              <a:rPr kumimoji="1" lang="ja-JP" altLang="en-US" dirty="0" smtClean="0"/>
              <a:t>倍肺がんになりやすいといわれているため</a:t>
            </a:r>
            <a:endParaRPr kumimoji="1" lang="en-US" altLang="ja-JP" dirty="0" smtClean="0"/>
          </a:p>
          <a:p>
            <a:r>
              <a:rPr kumimoji="1" lang="ja-JP" altLang="en-US" dirty="0" smtClean="0"/>
              <a:t>喫煙をされる方または、自覚症状がある方は特に検査をおすすめします。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6</a:t>
            </a:fld>
            <a:endParaRPr kumimoji="1" lang="ja-JP" altLang="en-US"/>
          </a:p>
        </p:txBody>
      </p:sp>
    </p:spTree>
    <p:extLst>
      <p:ext uri="{BB962C8B-B14F-4D97-AF65-F5344CB8AC3E}">
        <p14:creationId xmlns:p14="http://schemas.microsoft.com/office/powerpoint/2010/main" val="1982926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次に内臓脂肪の検査についてです。</a:t>
            </a:r>
            <a:endParaRPr kumimoji="1" lang="en-US" altLang="ja-JP" dirty="0" smtClean="0"/>
          </a:p>
          <a:p>
            <a:r>
              <a:rPr kumimoji="1" lang="ja-JP" altLang="en-US" dirty="0" smtClean="0"/>
              <a:t>体内の内臓脂肪の量や分布を評価し、隠れ肥満の発見に有用な検査となります。</a:t>
            </a:r>
            <a:endParaRPr kumimoji="1" lang="en-US" altLang="ja-JP" dirty="0" smtClean="0"/>
          </a:p>
          <a:p>
            <a:r>
              <a:rPr kumimoji="1" lang="ja-JP" altLang="en-US" dirty="0" smtClean="0"/>
              <a:t>脂肪の面積から、内臓脂肪型肥満や皮下脂肪型肥満の有無を判定します。</a:t>
            </a:r>
            <a:endParaRPr kumimoji="1" lang="en-US" altLang="ja-JP" dirty="0" smtClean="0"/>
          </a:p>
          <a:p>
            <a:r>
              <a:rPr kumimoji="1" lang="ja-JP" altLang="en-US" dirty="0" smtClean="0"/>
              <a:t>内臓脂肪が多いと、脂肪細胞から悪玉ホルモンが分泌され、動脈硬化が進行して心筋梗塞や脳卒中が起こりやすくなります。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7</a:t>
            </a:fld>
            <a:endParaRPr kumimoji="1" lang="ja-JP" altLang="en-US"/>
          </a:p>
        </p:txBody>
      </p:sp>
    </p:spTree>
    <p:extLst>
      <p:ext uri="{BB962C8B-B14F-4D97-AF65-F5344CB8AC3E}">
        <p14:creationId xmlns:p14="http://schemas.microsoft.com/office/powerpoint/2010/main" val="3575982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MRI</a:t>
            </a:r>
            <a:r>
              <a:rPr kumimoji="1" lang="ja-JP" altLang="en-US" dirty="0" smtClean="0"/>
              <a:t>検査についてです。</a:t>
            </a:r>
            <a:endParaRPr kumimoji="1" lang="en-US" altLang="ja-JP" dirty="0" smtClean="0"/>
          </a:p>
          <a:p>
            <a:r>
              <a:rPr kumimoji="1" lang="en-US" altLang="ja-JP" dirty="0" smtClean="0"/>
              <a:t>MRI</a:t>
            </a:r>
            <a:r>
              <a:rPr kumimoji="1" lang="ja-JP" altLang="en-US" dirty="0" smtClean="0"/>
              <a:t>検査とは、強力な磁石でできた筒の中に入り、磁気の力を利用して</a:t>
            </a:r>
            <a:endParaRPr kumimoji="1" lang="en-US" altLang="ja-JP" dirty="0" smtClean="0"/>
          </a:p>
          <a:p>
            <a:r>
              <a:rPr kumimoji="1" lang="ja-JP" altLang="en-US" dirty="0" smtClean="0"/>
              <a:t>身体の臓器や血管を撮影する検査です。検査時間は</a:t>
            </a:r>
            <a:r>
              <a:rPr kumimoji="1" lang="en-US" altLang="ja-JP" dirty="0" smtClean="0"/>
              <a:t>30</a:t>
            </a:r>
            <a:r>
              <a:rPr kumimoji="1" lang="ja-JP" altLang="en-US" dirty="0" smtClean="0"/>
              <a:t>分程度と長くなっています。</a:t>
            </a:r>
            <a:endParaRPr kumimoji="1" lang="en-US" altLang="ja-JP" dirty="0" smtClean="0"/>
          </a:p>
          <a:p>
            <a:r>
              <a:rPr kumimoji="1" lang="ja-JP" altLang="en-US" dirty="0" smtClean="0"/>
              <a:t>下に表示されている画像は、実際に頭の検査をおこなった</a:t>
            </a:r>
            <a:r>
              <a:rPr kumimoji="1" lang="en-US" altLang="ja-JP" dirty="0" smtClean="0"/>
              <a:t>MRI</a:t>
            </a:r>
            <a:r>
              <a:rPr kumimoji="1" lang="ja-JP" altLang="en-US" dirty="0" smtClean="0"/>
              <a:t>画像になります。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8</a:t>
            </a:fld>
            <a:endParaRPr kumimoji="1" lang="ja-JP" altLang="en-US"/>
          </a:p>
        </p:txBody>
      </p:sp>
    </p:spTree>
    <p:extLst>
      <p:ext uri="{BB962C8B-B14F-4D97-AF65-F5344CB8AC3E}">
        <p14:creationId xmlns:p14="http://schemas.microsoft.com/office/powerpoint/2010/main" val="2267512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MRI</a:t>
            </a:r>
            <a:r>
              <a:rPr kumimoji="1" lang="ja-JP" altLang="en-US" dirty="0" smtClean="0"/>
              <a:t>検査では、血管を観察するには薬剤が必要となる</a:t>
            </a:r>
            <a:r>
              <a:rPr kumimoji="1" lang="en-US" altLang="ja-JP" dirty="0" smtClean="0"/>
              <a:t>CT</a:t>
            </a:r>
            <a:r>
              <a:rPr kumimoji="1" lang="ja-JP" altLang="en-US" dirty="0" smtClean="0"/>
              <a:t>検査とは異なり、</a:t>
            </a:r>
            <a:endParaRPr kumimoji="1" lang="en-US" altLang="ja-JP" dirty="0" smtClean="0"/>
          </a:p>
          <a:p>
            <a:r>
              <a:rPr kumimoji="1" lang="ja-JP" altLang="en-US" dirty="0" smtClean="0"/>
              <a:t>薬剤使わずに血液の流れを利用して血管を描出することが可能です。</a:t>
            </a:r>
          </a:p>
          <a:p>
            <a:endParaRPr kumimoji="1" lang="ja-JP" altLang="en-US" dirty="0" smtClean="0"/>
          </a:p>
          <a:p>
            <a:r>
              <a:rPr kumimoji="1" lang="ja-JP" altLang="en-US" dirty="0" smtClean="0"/>
              <a:t>左の画像は脳動脈瘤の画像です。白いところが頭の血管で矢印のところにこぶがあります。</a:t>
            </a:r>
          </a:p>
          <a:p>
            <a:r>
              <a:rPr kumimoji="1" lang="ja-JP" altLang="en-US" dirty="0" smtClean="0"/>
              <a:t>このこぶが動脈瘤で、破裂前に治療すればくも膜下出血を防ぐことができます。</a:t>
            </a:r>
          </a:p>
          <a:p>
            <a:r>
              <a:rPr kumimoji="1" lang="ja-JP" altLang="en-US" dirty="0" smtClean="0"/>
              <a:t>右の画像は少しわかりにくいですが、脳動脈狭窄の画像です。</a:t>
            </a:r>
          </a:p>
          <a:p>
            <a:r>
              <a:rPr kumimoji="1" lang="ja-JP" altLang="en-US" dirty="0" smtClean="0"/>
              <a:t>狭窄が悪化してしまうと脳梗塞になってしまいます。</a:t>
            </a:r>
          </a:p>
          <a:p>
            <a:endParaRPr kumimoji="1" lang="ja-JP" altLang="en-US" dirty="0" smtClean="0"/>
          </a:p>
          <a:p>
            <a:r>
              <a:rPr kumimoji="1" lang="ja-JP" altLang="en-US" dirty="0" smtClean="0"/>
              <a:t>中高年の方や脳卒中の家族歴がある方、高血圧がある方などは</a:t>
            </a:r>
          </a:p>
          <a:p>
            <a:r>
              <a:rPr kumimoji="1" lang="ja-JP" altLang="en-US" dirty="0" smtClean="0"/>
              <a:t>一度頭部</a:t>
            </a:r>
            <a:r>
              <a:rPr kumimoji="1" lang="en-US" altLang="ja-JP" dirty="0" smtClean="0"/>
              <a:t>MRI</a:t>
            </a:r>
            <a:r>
              <a:rPr kumimoji="1" lang="ja-JP" altLang="en-US" dirty="0" smtClean="0"/>
              <a:t>検査を受けてみてはいかがでしょうか。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098936D7-EFB8-46E4-8642-9C3EAEE57524}" type="slidenum">
              <a:rPr kumimoji="1" lang="ja-JP" altLang="en-US" smtClean="0"/>
              <a:t>9</a:t>
            </a:fld>
            <a:endParaRPr kumimoji="1" lang="ja-JP" altLang="en-US"/>
          </a:p>
        </p:txBody>
      </p:sp>
    </p:spTree>
    <p:extLst>
      <p:ext uri="{BB962C8B-B14F-4D97-AF65-F5344CB8AC3E}">
        <p14:creationId xmlns:p14="http://schemas.microsoft.com/office/powerpoint/2010/main" val="921263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36CCA7A-C4C4-4FCD-95E3-11DF9E1A0BFC}" type="datetimeFigureOut">
              <a:rPr kumimoji="1" lang="ja-JP" altLang="en-US" smtClean="0"/>
              <a:t>2026/4/3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C5D40B-E4E9-4907-9CEA-295FF6F87583}" type="slidenum">
              <a:rPr kumimoji="1" lang="ja-JP" altLang="en-US" smtClean="0"/>
              <a:t>‹#›</a:t>
            </a:fld>
            <a:endParaRPr kumimoji="1" lang="ja-JP" altLang="en-US"/>
          </a:p>
        </p:txBody>
      </p:sp>
    </p:spTree>
    <p:extLst>
      <p:ext uri="{BB962C8B-B14F-4D97-AF65-F5344CB8AC3E}">
        <p14:creationId xmlns:p14="http://schemas.microsoft.com/office/powerpoint/2010/main" val="309677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36CCA7A-C4C4-4FCD-95E3-11DF9E1A0BFC}" type="datetimeFigureOut">
              <a:rPr kumimoji="1" lang="ja-JP" altLang="en-US" smtClean="0"/>
              <a:t>2026/4/3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C5D40B-E4E9-4907-9CEA-295FF6F87583}" type="slidenum">
              <a:rPr kumimoji="1" lang="ja-JP" altLang="en-US" smtClean="0"/>
              <a:t>‹#›</a:t>
            </a:fld>
            <a:endParaRPr kumimoji="1" lang="ja-JP" altLang="en-US"/>
          </a:p>
        </p:txBody>
      </p:sp>
    </p:spTree>
    <p:extLst>
      <p:ext uri="{BB962C8B-B14F-4D97-AF65-F5344CB8AC3E}">
        <p14:creationId xmlns:p14="http://schemas.microsoft.com/office/powerpoint/2010/main" val="1962844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36CCA7A-C4C4-4FCD-95E3-11DF9E1A0BFC}" type="datetimeFigureOut">
              <a:rPr kumimoji="1" lang="ja-JP" altLang="en-US" smtClean="0"/>
              <a:t>2026/4/3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C5D40B-E4E9-4907-9CEA-295FF6F87583}" type="slidenum">
              <a:rPr kumimoji="1" lang="ja-JP" altLang="en-US" smtClean="0"/>
              <a:t>‹#›</a:t>
            </a:fld>
            <a:endParaRPr kumimoji="1" lang="ja-JP" altLang="en-US"/>
          </a:p>
        </p:txBody>
      </p:sp>
    </p:spTree>
    <p:extLst>
      <p:ext uri="{BB962C8B-B14F-4D97-AF65-F5344CB8AC3E}">
        <p14:creationId xmlns:p14="http://schemas.microsoft.com/office/powerpoint/2010/main" val="2734753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36CCA7A-C4C4-4FCD-95E3-11DF9E1A0BFC}" type="datetimeFigureOut">
              <a:rPr kumimoji="1" lang="ja-JP" altLang="en-US" smtClean="0"/>
              <a:t>2026/4/3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C5D40B-E4E9-4907-9CEA-295FF6F87583}" type="slidenum">
              <a:rPr kumimoji="1" lang="ja-JP" altLang="en-US" smtClean="0"/>
              <a:t>‹#›</a:t>
            </a:fld>
            <a:endParaRPr kumimoji="1" lang="ja-JP" altLang="en-US"/>
          </a:p>
        </p:txBody>
      </p:sp>
    </p:spTree>
    <p:extLst>
      <p:ext uri="{BB962C8B-B14F-4D97-AF65-F5344CB8AC3E}">
        <p14:creationId xmlns:p14="http://schemas.microsoft.com/office/powerpoint/2010/main" val="422036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36CCA7A-C4C4-4FCD-95E3-11DF9E1A0BFC}" type="datetimeFigureOut">
              <a:rPr kumimoji="1" lang="ja-JP" altLang="en-US" smtClean="0"/>
              <a:t>2026/4/3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C5D40B-E4E9-4907-9CEA-295FF6F87583}" type="slidenum">
              <a:rPr kumimoji="1" lang="ja-JP" altLang="en-US" smtClean="0"/>
              <a:t>‹#›</a:t>
            </a:fld>
            <a:endParaRPr kumimoji="1" lang="ja-JP" altLang="en-US"/>
          </a:p>
        </p:txBody>
      </p:sp>
    </p:spTree>
    <p:extLst>
      <p:ext uri="{BB962C8B-B14F-4D97-AF65-F5344CB8AC3E}">
        <p14:creationId xmlns:p14="http://schemas.microsoft.com/office/powerpoint/2010/main" val="29364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36CCA7A-C4C4-4FCD-95E3-11DF9E1A0BFC}" type="datetimeFigureOut">
              <a:rPr kumimoji="1" lang="ja-JP" altLang="en-US" smtClean="0"/>
              <a:t>2026/4/3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C5D40B-E4E9-4907-9CEA-295FF6F87583}" type="slidenum">
              <a:rPr kumimoji="1" lang="ja-JP" altLang="en-US" smtClean="0"/>
              <a:t>‹#›</a:t>
            </a:fld>
            <a:endParaRPr kumimoji="1" lang="ja-JP" altLang="en-US"/>
          </a:p>
        </p:txBody>
      </p:sp>
    </p:spTree>
    <p:extLst>
      <p:ext uri="{BB962C8B-B14F-4D97-AF65-F5344CB8AC3E}">
        <p14:creationId xmlns:p14="http://schemas.microsoft.com/office/powerpoint/2010/main" val="396295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36CCA7A-C4C4-4FCD-95E3-11DF9E1A0BFC}" type="datetimeFigureOut">
              <a:rPr kumimoji="1" lang="ja-JP" altLang="en-US" smtClean="0"/>
              <a:t>2026/4/3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BC5D40B-E4E9-4907-9CEA-295FF6F87583}" type="slidenum">
              <a:rPr kumimoji="1" lang="ja-JP" altLang="en-US" smtClean="0"/>
              <a:t>‹#›</a:t>
            </a:fld>
            <a:endParaRPr kumimoji="1" lang="ja-JP" altLang="en-US"/>
          </a:p>
        </p:txBody>
      </p:sp>
    </p:spTree>
    <p:extLst>
      <p:ext uri="{BB962C8B-B14F-4D97-AF65-F5344CB8AC3E}">
        <p14:creationId xmlns:p14="http://schemas.microsoft.com/office/powerpoint/2010/main" val="183304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36CCA7A-C4C4-4FCD-95E3-11DF9E1A0BFC}" type="datetimeFigureOut">
              <a:rPr kumimoji="1" lang="ja-JP" altLang="en-US" smtClean="0"/>
              <a:t>2026/4/3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BC5D40B-E4E9-4907-9CEA-295FF6F87583}" type="slidenum">
              <a:rPr kumimoji="1" lang="ja-JP" altLang="en-US" smtClean="0"/>
              <a:t>‹#›</a:t>
            </a:fld>
            <a:endParaRPr kumimoji="1" lang="ja-JP" altLang="en-US"/>
          </a:p>
        </p:txBody>
      </p:sp>
    </p:spTree>
    <p:extLst>
      <p:ext uri="{BB962C8B-B14F-4D97-AF65-F5344CB8AC3E}">
        <p14:creationId xmlns:p14="http://schemas.microsoft.com/office/powerpoint/2010/main" val="2084549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36CCA7A-C4C4-4FCD-95E3-11DF9E1A0BFC}" type="datetimeFigureOut">
              <a:rPr kumimoji="1" lang="ja-JP" altLang="en-US" smtClean="0"/>
              <a:t>2026/4/3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BC5D40B-E4E9-4907-9CEA-295FF6F87583}" type="slidenum">
              <a:rPr kumimoji="1" lang="ja-JP" altLang="en-US" smtClean="0"/>
              <a:t>‹#›</a:t>
            </a:fld>
            <a:endParaRPr kumimoji="1" lang="ja-JP" altLang="en-US"/>
          </a:p>
        </p:txBody>
      </p:sp>
    </p:spTree>
    <p:extLst>
      <p:ext uri="{BB962C8B-B14F-4D97-AF65-F5344CB8AC3E}">
        <p14:creationId xmlns:p14="http://schemas.microsoft.com/office/powerpoint/2010/main" val="3289012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36CCA7A-C4C4-4FCD-95E3-11DF9E1A0BFC}" type="datetimeFigureOut">
              <a:rPr kumimoji="1" lang="ja-JP" altLang="en-US" smtClean="0"/>
              <a:t>2026/4/3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C5D40B-E4E9-4907-9CEA-295FF6F87583}" type="slidenum">
              <a:rPr kumimoji="1" lang="ja-JP" altLang="en-US" smtClean="0"/>
              <a:t>‹#›</a:t>
            </a:fld>
            <a:endParaRPr kumimoji="1" lang="ja-JP" altLang="en-US"/>
          </a:p>
        </p:txBody>
      </p:sp>
    </p:spTree>
    <p:extLst>
      <p:ext uri="{BB962C8B-B14F-4D97-AF65-F5344CB8AC3E}">
        <p14:creationId xmlns:p14="http://schemas.microsoft.com/office/powerpoint/2010/main" val="3104342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36CCA7A-C4C4-4FCD-95E3-11DF9E1A0BFC}" type="datetimeFigureOut">
              <a:rPr kumimoji="1" lang="ja-JP" altLang="en-US" smtClean="0"/>
              <a:t>2026/4/3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C5D40B-E4E9-4907-9CEA-295FF6F87583}" type="slidenum">
              <a:rPr kumimoji="1" lang="ja-JP" altLang="en-US" smtClean="0"/>
              <a:t>‹#›</a:t>
            </a:fld>
            <a:endParaRPr kumimoji="1" lang="ja-JP" altLang="en-US"/>
          </a:p>
        </p:txBody>
      </p:sp>
    </p:spTree>
    <p:extLst>
      <p:ext uri="{BB962C8B-B14F-4D97-AF65-F5344CB8AC3E}">
        <p14:creationId xmlns:p14="http://schemas.microsoft.com/office/powerpoint/2010/main" val="1532018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6CCA7A-C4C4-4FCD-95E3-11DF9E1A0BFC}" type="datetimeFigureOut">
              <a:rPr kumimoji="1" lang="ja-JP" altLang="en-US" smtClean="0"/>
              <a:t>2026/4/3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5D40B-E4E9-4907-9CEA-295FF6F87583}" type="slidenum">
              <a:rPr kumimoji="1" lang="ja-JP" altLang="en-US" smtClean="0"/>
              <a:t>‹#›</a:t>
            </a:fld>
            <a:endParaRPr kumimoji="1" lang="ja-JP" altLang="en-US"/>
          </a:p>
        </p:txBody>
      </p:sp>
    </p:spTree>
    <p:extLst>
      <p:ext uri="{BB962C8B-B14F-4D97-AF65-F5344CB8AC3E}">
        <p14:creationId xmlns:p14="http://schemas.microsoft.com/office/powerpoint/2010/main" val="341707848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3.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771782" y="2319733"/>
            <a:ext cx="5849395" cy="3545490"/>
          </a:xfrm>
          <a:prstGeom prst="rect">
            <a:avLst/>
          </a:prstGeom>
        </p:spPr>
      </p:pic>
      <p:sp>
        <p:nvSpPr>
          <p:cNvPr id="7" name="テキスト ボックス 6"/>
          <p:cNvSpPr txBox="1"/>
          <p:nvPr/>
        </p:nvSpPr>
        <p:spPr>
          <a:xfrm>
            <a:off x="137644" y="470525"/>
            <a:ext cx="12054356" cy="1569660"/>
          </a:xfrm>
          <a:prstGeom prst="rect">
            <a:avLst/>
          </a:prstGeom>
          <a:noFill/>
        </p:spPr>
        <p:txBody>
          <a:bodyPr wrap="square" rtlCol="0">
            <a:spAutoFit/>
          </a:bodyPr>
          <a:lstStyle/>
          <a:p>
            <a:pPr algn="ctr"/>
            <a:r>
              <a:rPr lang="ja-JP" altLang="en-US" sz="4800" dirty="0" smtClean="0">
                <a:solidFill>
                  <a:schemeClr val="tx1">
                    <a:lumMod val="95000"/>
                    <a:lumOff val="5000"/>
                  </a:schemeClr>
                </a:solidFill>
                <a:latin typeface="メイリオ" panose="020B0604030504040204" pitchFamily="50" charset="-128"/>
                <a:ea typeface="メイリオ" panose="020B0604030504040204" pitchFamily="50" charset="-128"/>
              </a:rPr>
              <a:t>健 康 診 断 </a:t>
            </a:r>
            <a:r>
              <a:rPr kumimoji="1" lang="ja-JP" altLang="en-US" sz="4800" dirty="0" smtClean="0">
                <a:solidFill>
                  <a:schemeClr val="tx1">
                    <a:lumMod val="95000"/>
                    <a:lumOff val="5000"/>
                  </a:schemeClr>
                </a:solidFill>
                <a:latin typeface="メイリオ" panose="020B0604030504040204" pitchFamily="50" charset="-128"/>
                <a:ea typeface="メイリオ" panose="020B0604030504040204" pitchFamily="50" charset="-128"/>
              </a:rPr>
              <a:t>に つ い て </a:t>
            </a:r>
            <a:endParaRPr lang="en-US" altLang="ja-JP" sz="4800" dirty="0">
              <a:solidFill>
                <a:schemeClr val="tx1">
                  <a:lumMod val="95000"/>
                  <a:lumOff val="5000"/>
                </a:schemeClr>
              </a:solidFill>
              <a:latin typeface="メイリオ" panose="020B0604030504040204" pitchFamily="50" charset="-128"/>
              <a:ea typeface="メイリオ" panose="020B0604030504040204" pitchFamily="50" charset="-128"/>
            </a:endParaRPr>
          </a:p>
          <a:p>
            <a:pPr algn="ctr"/>
            <a:r>
              <a:rPr lang="ja-JP" altLang="en-US" sz="4800" dirty="0" smtClean="0">
                <a:solidFill>
                  <a:schemeClr val="tx1">
                    <a:lumMod val="95000"/>
                    <a:lumOff val="5000"/>
                  </a:schemeClr>
                </a:solidFill>
                <a:latin typeface="メイリオ" panose="020B0604030504040204" pitchFamily="50" charset="-128"/>
                <a:ea typeface="メイリオ" panose="020B0604030504040204" pitchFamily="50" charset="-128"/>
              </a:rPr>
              <a:t>～あなたの</a:t>
            </a:r>
            <a:r>
              <a:rPr lang="ja-JP" altLang="en-US" sz="4800" u="sng" dirty="0" smtClean="0">
                <a:solidFill>
                  <a:schemeClr val="tx1">
                    <a:lumMod val="95000"/>
                    <a:lumOff val="5000"/>
                  </a:schemeClr>
                </a:solidFill>
                <a:latin typeface="メイリオ" panose="020B0604030504040204" pitchFamily="50" charset="-128"/>
                <a:ea typeface="メイリオ" panose="020B0604030504040204" pitchFamily="50" charset="-128"/>
              </a:rPr>
              <a:t>健康</a:t>
            </a:r>
            <a:r>
              <a:rPr lang="ja-JP" altLang="en-US" sz="4800" dirty="0" smtClean="0">
                <a:solidFill>
                  <a:schemeClr val="tx1">
                    <a:lumMod val="95000"/>
                    <a:lumOff val="5000"/>
                  </a:schemeClr>
                </a:solidFill>
                <a:latin typeface="メイリオ" panose="020B0604030504040204" pitchFamily="50" charset="-128"/>
                <a:ea typeface="メイリオ" panose="020B0604030504040204" pitchFamily="50" charset="-128"/>
              </a:rPr>
              <a:t>を見直してみませんか？～</a:t>
            </a:r>
            <a:endParaRPr kumimoji="1" lang="en-US" altLang="ja-JP" sz="4800" dirty="0" smtClean="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9846101" y="6116065"/>
            <a:ext cx="4322583" cy="369332"/>
          </a:xfrm>
          <a:prstGeom prst="rect">
            <a:avLst/>
          </a:prstGeom>
          <a:noFill/>
        </p:spPr>
        <p:txBody>
          <a:bodyPr wrap="square" rtlCol="0">
            <a:spAutoFit/>
          </a:bodyPr>
          <a:lstStyle/>
          <a:p>
            <a:r>
              <a:rPr kumimoji="1" lang="ja-JP" altLang="en-US" dirty="0" smtClean="0">
                <a:solidFill>
                  <a:schemeClr val="tx1">
                    <a:lumMod val="95000"/>
                    <a:lumOff val="5000"/>
                  </a:schemeClr>
                </a:solidFill>
                <a:latin typeface="メイリオ" panose="020B0604030504040204" pitchFamily="50" charset="-128"/>
                <a:ea typeface="メイリオ" panose="020B0604030504040204" pitchFamily="50" charset="-128"/>
              </a:rPr>
              <a:t>診療放射線技師　　</a:t>
            </a:r>
            <a:endParaRPr kumimoji="1" lang="ja-JP" altLang="en-US" dirty="0">
              <a:solidFill>
                <a:schemeClr val="tx1">
                  <a:lumMod val="95000"/>
                  <a:lumOff val="5000"/>
                </a:schemeClr>
              </a:solidFill>
              <a:latin typeface="メイリオ" panose="020B0604030504040204" pitchFamily="50" charset="-128"/>
              <a:ea typeface="メイリオ" panose="020B0604030504040204" pitchFamily="50" charset="-128"/>
            </a:endParaRPr>
          </a:p>
        </p:txBody>
      </p:sp>
      <p:pic>
        <p:nvPicPr>
          <p:cNvPr id="9" name="図 8"/>
          <p:cNvPicPr>
            <a:picLocks noChangeAspect="1"/>
          </p:cNvPicPr>
          <p:nvPr/>
        </p:nvPicPr>
        <p:blipFill>
          <a:blip r:embed="rId4"/>
          <a:stretch>
            <a:fillRect/>
          </a:stretch>
        </p:blipFill>
        <p:spPr>
          <a:xfrm rot="835769">
            <a:off x="9767789" y="2365726"/>
            <a:ext cx="2000453" cy="2231274"/>
          </a:xfrm>
          <a:prstGeom prst="rect">
            <a:avLst/>
          </a:prstGeom>
        </p:spPr>
      </p:pic>
      <p:pic>
        <p:nvPicPr>
          <p:cNvPr id="10" name="図 9"/>
          <p:cNvPicPr>
            <a:picLocks noChangeAspect="1"/>
          </p:cNvPicPr>
          <p:nvPr/>
        </p:nvPicPr>
        <p:blipFill>
          <a:blip r:embed="rId5"/>
          <a:stretch>
            <a:fillRect/>
          </a:stretch>
        </p:blipFill>
        <p:spPr>
          <a:xfrm>
            <a:off x="6927632" y="3627158"/>
            <a:ext cx="2601006" cy="2120499"/>
          </a:xfrm>
          <a:prstGeom prst="rect">
            <a:avLst/>
          </a:prstGeom>
        </p:spPr>
      </p:pic>
    </p:spTree>
    <p:extLst>
      <p:ext uri="{BB962C8B-B14F-4D97-AF65-F5344CB8AC3E}">
        <p14:creationId xmlns:p14="http://schemas.microsoft.com/office/powerpoint/2010/main" val="4293971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4432" y="655984"/>
            <a:ext cx="11727568" cy="5355312"/>
          </a:xfrm>
          <a:prstGeom prst="rect">
            <a:avLst/>
          </a:prstGeom>
        </p:spPr>
        <p:txBody>
          <a:bodyPr wrap="square">
            <a:spAutoFit/>
          </a:bodyPr>
          <a:lstStyle/>
          <a:p>
            <a:r>
              <a:rPr lang="en-US" altLang="ja-JP" sz="3600" b="1" dirty="0" smtClean="0">
                <a:solidFill>
                  <a:schemeClr val="accent1">
                    <a:lumMod val="75000"/>
                  </a:schemeClr>
                </a:solidFill>
                <a:latin typeface="メイリオ" pitchFamily="50" charset="-128"/>
                <a:ea typeface="メイリオ" pitchFamily="50" charset="-128"/>
                <a:cs typeface="メイリオ" pitchFamily="50" charset="-128"/>
              </a:rPr>
              <a:t>※</a:t>
            </a:r>
            <a:r>
              <a:rPr lang="ja-JP" altLang="en-US" sz="3600" b="1" dirty="0" smtClean="0">
                <a:solidFill>
                  <a:schemeClr val="accent1">
                    <a:lumMod val="75000"/>
                  </a:schemeClr>
                </a:solidFill>
                <a:latin typeface="メイリオ" pitchFamily="50" charset="-128"/>
                <a:ea typeface="メイリオ" pitchFamily="50" charset="-128"/>
                <a:cs typeface="メイリオ" pitchFamily="50" charset="-128"/>
              </a:rPr>
              <a:t>次</a:t>
            </a:r>
            <a:r>
              <a:rPr lang="ja-JP" altLang="en-US" sz="3600" b="1" dirty="0">
                <a:solidFill>
                  <a:schemeClr val="accent1">
                    <a:lumMod val="75000"/>
                  </a:schemeClr>
                </a:solidFill>
                <a:latin typeface="メイリオ" pitchFamily="50" charset="-128"/>
                <a:ea typeface="メイリオ" pitchFamily="50" charset="-128"/>
                <a:cs typeface="メイリオ" pitchFamily="50" charset="-128"/>
              </a:rPr>
              <a:t>のような方は検査が出来ない</a:t>
            </a:r>
            <a:r>
              <a:rPr lang="ja-JP" altLang="en-US" sz="3600" b="1" dirty="0" smtClean="0">
                <a:solidFill>
                  <a:schemeClr val="accent1">
                    <a:lumMod val="75000"/>
                  </a:schemeClr>
                </a:solidFill>
                <a:latin typeface="メイリオ" pitchFamily="50" charset="-128"/>
                <a:ea typeface="メイリオ" pitchFamily="50" charset="-128"/>
                <a:cs typeface="メイリオ" pitchFamily="50" charset="-128"/>
              </a:rPr>
              <a:t>場合があります</a:t>
            </a:r>
            <a:endParaRPr lang="en-US" altLang="ja-JP" sz="3600" b="1" dirty="0" smtClean="0">
              <a:solidFill>
                <a:schemeClr val="accent1">
                  <a:lumMod val="75000"/>
                </a:schemeClr>
              </a:solidFill>
              <a:latin typeface="メイリオ" pitchFamily="50" charset="-128"/>
              <a:ea typeface="メイリオ" pitchFamily="50" charset="-128"/>
              <a:cs typeface="メイリオ" pitchFamily="50" charset="-128"/>
            </a:endParaRPr>
          </a:p>
          <a:p>
            <a:endParaRPr lang="en-US" altLang="ja-JP" sz="3600" b="1" dirty="0" smtClean="0">
              <a:solidFill>
                <a:schemeClr val="accent1">
                  <a:lumMod val="75000"/>
                </a:schemeClr>
              </a:solidFill>
              <a:latin typeface="メイリオ" pitchFamily="50" charset="-128"/>
              <a:ea typeface="メイリオ" pitchFamily="50" charset="-128"/>
              <a:cs typeface="メイリオ" pitchFamily="50" charset="-128"/>
            </a:endParaRPr>
          </a:p>
          <a:p>
            <a:pPr>
              <a:lnSpc>
                <a:spcPct val="150000"/>
              </a:lnSpc>
            </a:pPr>
            <a:r>
              <a:rPr lang="ja-JP" altLang="en-US" sz="3600" dirty="0" smtClean="0">
                <a:latin typeface="メイリオ" pitchFamily="50" charset="-128"/>
                <a:ea typeface="メイリオ" pitchFamily="50" charset="-128"/>
                <a:cs typeface="メイリオ" pitchFamily="50" charset="-128"/>
              </a:rPr>
              <a:t>✔心臓ペースメーカー</a:t>
            </a:r>
            <a:endParaRPr lang="en-US" altLang="ja-JP" sz="3600" dirty="0" smtClean="0">
              <a:latin typeface="メイリオ" pitchFamily="50" charset="-128"/>
              <a:ea typeface="メイリオ" pitchFamily="50" charset="-128"/>
              <a:cs typeface="メイリオ" pitchFamily="50" charset="-128"/>
            </a:endParaRPr>
          </a:p>
          <a:p>
            <a:pPr>
              <a:lnSpc>
                <a:spcPct val="150000"/>
              </a:lnSpc>
            </a:pPr>
            <a:r>
              <a:rPr lang="ja-JP" altLang="en-US" sz="3600" dirty="0" smtClean="0">
                <a:latin typeface="メイリオ" pitchFamily="50" charset="-128"/>
                <a:ea typeface="メイリオ" pitchFamily="50" charset="-128"/>
                <a:cs typeface="メイリオ" pitchFamily="50" charset="-128"/>
              </a:rPr>
              <a:t>✔外傷</a:t>
            </a:r>
            <a:r>
              <a:rPr lang="ja-JP" altLang="en-US" sz="3600" dirty="0">
                <a:latin typeface="メイリオ" pitchFamily="50" charset="-128"/>
                <a:ea typeface="メイリオ" pitchFamily="50" charset="-128"/>
                <a:cs typeface="メイリオ" pitchFamily="50" charset="-128"/>
              </a:rPr>
              <a:t>や手術で人工関節や脳動脈クリップなどの</a:t>
            </a:r>
            <a:r>
              <a:rPr lang="ja-JP" altLang="en-US" sz="3600" dirty="0" smtClean="0">
                <a:latin typeface="メイリオ" pitchFamily="50" charset="-128"/>
                <a:ea typeface="メイリオ" pitchFamily="50" charset="-128"/>
                <a:cs typeface="メイリオ" pitchFamily="50" charset="-128"/>
              </a:rPr>
              <a:t>金属</a:t>
            </a:r>
            <a:endParaRPr lang="en-US" altLang="ja-JP" sz="3600" dirty="0">
              <a:latin typeface="メイリオ" pitchFamily="50" charset="-128"/>
              <a:ea typeface="メイリオ" pitchFamily="50" charset="-128"/>
              <a:cs typeface="メイリオ" pitchFamily="50" charset="-128"/>
            </a:endParaRPr>
          </a:p>
          <a:p>
            <a:pPr>
              <a:lnSpc>
                <a:spcPct val="150000"/>
              </a:lnSpc>
            </a:pPr>
            <a:r>
              <a:rPr lang="ja-JP" altLang="en-US" sz="3600" dirty="0" smtClean="0">
                <a:latin typeface="メイリオ" pitchFamily="50" charset="-128"/>
                <a:ea typeface="メイリオ" pitchFamily="50" charset="-128"/>
                <a:cs typeface="メイリオ" pitchFamily="50" charset="-128"/>
              </a:rPr>
              <a:t>✔妊娠中</a:t>
            </a:r>
            <a:r>
              <a:rPr lang="ja-JP" altLang="en-US" sz="3600" dirty="0">
                <a:latin typeface="メイリオ" pitchFamily="50" charset="-128"/>
                <a:ea typeface="メイリオ" pitchFamily="50" charset="-128"/>
                <a:cs typeface="メイリオ" pitchFamily="50" charset="-128"/>
              </a:rPr>
              <a:t>もしくは妊娠している可能性のある方</a:t>
            </a:r>
          </a:p>
          <a:p>
            <a:pPr>
              <a:lnSpc>
                <a:spcPct val="150000"/>
              </a:lnSpc>
            </a:pPr>
            <a:r>
              <a:rPr lang="ja-JP" altLang="en-US" sz="3600" dirty="0" smtClean="0">
                <a:latin typeface="メイリオ" pitchFamily="50" charset="-128"/>
                <a:ea typeface="メイリオ" pitchFamily="50" charset="-128"/>
                <a:cs typeface="メイリオ" pitchFamily="50" charset="-128"/>
              </a:rPr>
              <a:t>✔閉所</a:t>
            </a:r>
            <a:r>
              <a:rPr lang="ja-JP" altLang="en-US" sz="3600" dirty="0">
                <a:latin typeface="メイリオ" pitchFamily="50" charset="-128"/>
                <a:ea typeface="メイリオ" pitchFamily="50" charset="-128"/>
                <a:cs typeface="メイリオ" pitchFamily="50" charset="-128"/>
              </a:rPr>
              <a:t>恐怖症など狭い場所が苦手な方</a:t>
            </a:r>
          </a:p>
          <a:p>
            <a:pPr>
              <a:lnSpc>
                <a:spcPct val="150000"/>
              </a:lnSpc>
            </a:pPr>
            <a:r>
              <a:rPr lang="ja-JP" altLang="en-US" sz="3600" dirty="0" smtClean="0">
                <a:latin typeface="メイリオ" pitchFamily="50" charset="-128"/>
                <a:ea typeface="メイリオ" pitchFamily="50" charset="-128"/>
                <a:cs typeface="メイリオ" pitchFamily="50" charset="-128"/>
              </a:rPr>
              <a:t>✔刺青</a:t>
            </a:r>
            <a:r>
              <a:rPr lang="ja-JP" altLang="en-US" sz="3600" dirty="0">
                <a:latin typeface="メイリオ" pitchFamily="50" charset="-128"/>
                <a:ea typeface="メイリオ" pitchFamily="50" charset="-128"/>
                <a:cs typeface="メイリオ" pitchFamily="50" charset="-128"/>
              </a:rPr>
              <a:t>をしている方</a:t>
            </a:r>
          </a:p>
        </p:txBody>
      </p:sp>
      <p:pic>
        <p:nvPicPr>
          <p:cNvPr id="3" name="図 2"/>
          <p:cNvPicPr>
            <a:picLocks noChangeAspect="1"/>
          </p:cNvPicPr>
          <p:nvPr/>
        </p:nvPicPr>
        <p:blipFill>
          <a:blip r:embed="rId3"/>
          <a:stretch>
            <a:fillRect/>
          </a:stretch>
        </p:blipFill>
        <p:spPr>
          <a:xfrm>
            <a:off x="8523357" y="4611975"/>
            <a:ext cx="1599981" cy="1599981"/>
          </a:xfrm>
          <a:prstGeom prst="rect">
            <a:avLst/>
          </a:prstGeom>
        </p:spPr>
      </p:pic>
      <p:pic>
        <p:nvPicPr>
          <p:cNvPr id="1026" name="Picture 2" descr="ペースメーカーイラスト｜無料イラスト・フリー素材なら ..."/>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4706" l="9971" r="97361"/>
                    </a14:imgEffect>
                  </a14:imgLayer>
                </a14:imgProps>
              </a:ext>
              <a:ext uri="{28A0092B-C50C-407E-A947-70E740481C1C}">
                <a14:useLocalDpi xmlns:a14="http://schemas.microsoft.com/office/drawing/2010/main" val="0"/>
              </a:ext>
            </a:extLst>
          </a:blip>
          <a:srcRect/>
          <a:stretch>
            <a:fillRect/>
          </a:stretch>
        </p:blipFill>
        <p:spPr bwMode="auto">
          <a:xfrm>
            <a:off x="9951003" y="3776870"/>
            <a:ext cx="2240997" cy="223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243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298174" y="2922104"/>
            <a:ext cx="11628783" cy="182880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骨密度検査</a:t>
            </a:r>
            <a:endParaRPr kumimoji="1" lang="ja-JP" altLang="en-US" dirty="0"/>
          </a:p>
        </p:txBody>
      </p:sp>
      <p:sp>
        <p:nvSpPr>
          <p:cNvPr id="3" name="コンテンツ プレースホルダー 2"/>
          <p:cNvSpPr>
            <a:spLocks noGrp="1"/>
          </p:cNvSpPr>
          <p:nvPr>
            <p:ph idx="1"/>
          </p:nvPr>
        </p:nvSpPr>
        <p:spPr>
          <a:xfrm>
            <a:off x="791154" y="2173966"/>
            <a:ext cx="10670651" cy="4397073"/>
          </a:xfrm>
        </p:spPr>
        <p:txBody>
          <a:bodyPr>
            <a:normAutofit/>
          </a:bodyPr>
          <a:lstStyle/>
          <a:p>
            <a:pPr marL="0" indent="0" algn="ctr">
              <a:buNone/>
            </a:pPr>
            <a:r>
              <a:rPr lang="ja-JP" altLang="en-US" sz="3600" dirty="0" smtClean="0">
                <a:latin typeface="メイリオ" panose="020B0604030504040204" pitchFamily="50" charset="-128"/>
                <a:ea typeface="メイリオ" panose="020B0604030504040204" pitchFamily="50" charset="-128"/>
              </a:rPr>
              <a:t>当院</a:t>
            </a:r>
            <a:r>
              <a:rPr lang="ja-JP" altLang="en-US" sz="3600" dirty="0">
                <a:latin typeface="メイリオ" panose="020B0604030504040204" pitchFamily="50" charset="-128"/>
                <a:ea typeface="メイリオ" panose="020B0604030504040204" pitchFamily="50" charset="-128"/>
              </a:rPr>
              <a:t>では</a:t>
            </a:r>
            <a:r>
              <a:rPr lang="ja-JP" altLang="en-US" sz="3600" b="1" dirty="0">
                <a:solidFill>
                  <a:srgbClr val="FF0000"/>
                </a:solidFill>
                <a:latin typeface="メイリオ" panose="020B0604030504040204" pitchFamily="50" charset="-128"/>
                <a:ea typeface="メイリオ" panose="020B0604030504040204" pitchFamily="50" charset="-128"/>
              </a:rPr>
              <a:t>超音波</a:t>
            </a:r>
            <a:r>
              <a:rPr lang="ja-JP" altLang="en-US" sz="3600" dirty="0">
                <a:latin typeface="メイリオ" panose="020B0604030504040204" pitchFamily="50" charset="-128"/>
                <a:ea typeface="メイリオ" panose="020B0604030504040204" pitchFamily="50" charset="-128"/>
              </a:rPr>
              <a:t>を使った骨密度測定法です</a:t>
            </a:r>
            <a:r>
              <a:rPr lang="ja-JP" altLang="en-US" sz="3600" dirty="0" smtClean="0">
                <a:latin typeface="メイリオ" panose="020B0604030504040204" pitchFamily="50" charset="-128"/>
                <a:ea typeface="メイリオ" panose="020B0604030504040204" pitchFamily="50" charset="-128"/>
              </a:rPr>
              <a:t>。</a:t>
            </a:r>
            <a:endParaRPr lang="en-US" altLang="ja-JP" sz="3600" dirty="0" smtClean="0">
              <a:latin typeface="メイリオ" panose="020B0604030504040204" pitchFamily="50" charset="-128"/>
              <a:ea typeface="メイリオ" panose="020B0604030504040204" pitchFamily="50" charset="-128"/>
            </a:endParaRPr>
          </a:p>
          <a:p>
            <a:endParaRPr lang="en-US" altLang="ja-JP" sz="3500" dirty="0" smtClean="0">
              <a:latin typeface="メイリオ" panose="020B0604030504040204" pitchFamily="50" charset="-128"/>
              <a:ea typeface="メイリオ" panose="020B0604030504040204" pitchFamily="50" charset="-128"/>
            </a:endParaRPr>
          </a:p>
          <a:p>
            <a:endParaRPr lang="ja-JP" altLang="en-US" sz="3500" dirty="0">
              <a:latin typeface="メイリオ" panose="020B0604030504040204" pitchFamily="50" charset="-128"/>
              <a:ea typeface="メイリオ" panose="020B0604030504040204" pitchFamily="50" charset="-128"/>
            </a:endParaRPr>
          </a:p>
          <a:p>
            <a:endParaRPr lang="en-US" altLang="ja-JP" sz="3500" dirty="0">
              <a:latin typeface="メイリオ" panose="020B0604030504040204" pitchFamily="50" charset="-128"/>
              <a:ea typeface="メイリオ" panose="020B0604030504040204" pitchFamily="50" charset="-128"/>
            </a:endParaRPr>
          </a:p>
          <a:p>
            <a:pPr marL="0" indent="0">
              <a:buNone/>
            </a:pPr>
            <a:endParaRPr lang="ja-JP" altLang="en-US" sz="3500"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超音波測定法は人体にまったくの無害で</a:t>
            </a:r>
            <a:r>
              <a:rPr lang="ja-JP" altLang="en-US" sz="3600" dirty="0" smtClean="0">
                <a:latin typeface="メイリオ" panose="020B0604030504040204" pitchFamily="50" charset="-128"/>
                <a:ea typeface="メイリオ" panose="020B0604030504040204" pitchFamily="50" charset="-128"/>
              </a:rPr>
              <a:t>、</a:t>
            </a:r>
            <a:endParaRPr lang="en-US" altLang="ja-JP" sz="3600" dirty="0" smtClean="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測定</a:t>
            </a:r>
            <a:r>
              <a:rPr lang="ja-JP" altLang="en-US" sz="3600" dirty="0">
                <a:latin typeface="メイリオ" panose="020B0604030504040204" pitchFamily="50" charset="-128"/>
                <a:ea typeface="メイリオ" panose="020B0604030504040204" pitchFamily="50" charset="-128"/>
              </a:rPr>
              <a:t>時間</a:t>
            </a:r>
            <a:r>
              <a:rPr lang="ja-JP" altLang="en-US" sz="3600" dirty="0" smtClean="0">
                <a:latin typeface="メイリオ" panose="020B0604030504040204" pitchFamily="50" charset="-128"/>
                <a:ea typeface="メイリオ" panose="020B0604030504040204" pitchFamily="50" charset="-128"/>
              </a:rPr>
              <a:t>も</a:t>
            </a:r>
            <a:r>
              <a:rPr lang="en-US" altLang="ja-JP" sz="3600" b="1" dirty="0" smtClean="0">
                <a:latin typeface="メイリオ" panose="020B0604030504040204" pitchFamily="50" charset="-128"/>
                <a:ea typeface="メイリオ" panose="020B0604030504040204" pitchFamily="50" charset="-128"/>
              </a:rPr>
              <a:t>5</a:t>
            </a:r>
            <a:r>
              <a:rPr lang="ja-JP" altLang="en-US" sz="3600" b="1" dirty="0">
                <a:latin typeface="メイリオ" panose="020B0604030504040204" pitchFamily="50" charset="-128"/>
                <a:ea typeface="メイリオ" panose="020B0604030504040204" pitchFamily="50" charset="-128"/>
              </a:rPr>
              <a:t>分</a:t>
            </a:r>
            <a:r>
              <a:rPr lang="ja-JP" altLang="en-US" sz="3600" dirty="0">
                <a:latin typeface="メイリオ" panose="020B0604030504040204" pitchFamily="50" charset="-128"/>
                <a:ea typeface="メイリオ" panose="020B0604030504040204" pitchFamily="50" charset="-128"/>
              </a:rPr>
              <a:t>程度と手軽に検査を受けられます</a:t>
            </a:r>
            <a:r>
              <a:rPr lang="ja-JP" altLang="en-US" sz="3500" dirty="0">
                <a:latin typeface="メイリオ" panose="020B0604030504040204" pitchFamily="50" charset="-128"/>
                <a:ea typeface="メイリオ" panose="020B0604030504040204" pitchFamily="50" charset="-128"/>
              </a:rPr>
              <a:t>。</a:t>
            </a:r>
          </a:p>
          <a:p>
            <a:endParaRPr kumimoji="1" lang="ja-JP" altLang="en-US" dirty="0"/>
          </a:p>
        </p:txBody>
      </p:sp>
      <p:pic>
        <p:nvPicPr>
          <p:cNvPr id="4" name="図 3"/>
          <p:cNvPicPr>
            <a:picLocks noChangeAspect="1"/>
          </p:cNvPicPr>
          <p:nvPr/>
        </p:nvPicPr>
        <p:blipFill>
          <a:blip r:embed="rId3"/>
          <a:stretch>
            <a:fillRect/>
          </a:stretch>
        </p:blipFill>
        <p:spPr>
          <a:xfrm>
            <a:off x="4464326" y="244360"/>
            <a:ext cx="1161222" cy="1493000"/>
          </a:xfrm>
          <a:prstGeom prst="rect">
            <a:avLst/>
          </a:prstGeom>
        </p:spPr>
      </p:pic>
      <p:sp>
        <p:nvSpPr>
          <p:cNvPr id="5" name="右矢印 4"/>
          <p:cNvSpPr/>
          <p:nvPr/>
        </p:nvSpPr>
        <p:spPr>
          <a:xfrm>
            <a:off x="4358971" y="3511885"/>
            <a:ext cx="1083697" cy="64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442668" y="3295283"/>
            <a:ext cx="7788303" cy="1200329"/>
          </a:xfrm>
          <a:prstGeom prst="rect">
            <a:avLst/>
          </a:prstGeom>
          <a:noFill/>
        </p:spPr>
        <p:txBody>
          <a:bodyPr wrap="square" rtlCol="0">
            <a:spAutoFit/>
          </a:bodyPr>
          <a:lstStyle/>
          <a:p>
            <a:r>
              <a:rPr lang="ja-JP" altLang="en-US" sz="3600" u="sng" dirty="0" smtClean="0">
                <a:latin typeface="メイリオ" panose="020B0604030504040204" pitchFamily="50" charset="-128"/>
                <a:ea typeface="メイリオ" panose="020B0604030504040204" pitchFamily="50" charset="-128"/>
              </a:rPr>
              <a:t>骨</a:t>
            </a:r>
            <a:r>
              <a:rPr lang="ja-JP" altLang="en-US" sz="3600" u="sng" dirty="0">
                <a:latin typeface="メイリオ" panose="020B0604030504040204" pitchFamily="50" charset="-128"/>
                <a:ea typeface="メイリオ" panose="020B0604030504040204" pitchFamily="50" charset="-128"/>
              </a:rPr>
              <a:t>密度が最初に</a:t>
            </a:r>
            <a:r>
              <a:rPr lang="ja-JP" altLang="en-US" sz="3600" u="sng" dirty="0" smtClean="0">
                <a:latin typeface="メイリオ" panose="020B0604030504040204" pitchFamily="50" charset="-128"/>
                <a:ea typeface="メイリオ" panose="020B0604030504040204" pitchFamily="50" charset="-128"/>
              </a:rPr>
              <a:t>落ちやすい　　　</a:t>
            </a:r>
            <a:endParaRPr lang="en-US" altLang="ja-JP" sz="3600" u="sng" dirty="0" smtClean="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初期</a:t>
            </a:r>
            <a:r>
              <a:rPr lang="ja-JP" altLang="en-US" sz="3600" dirty="0">
                <a:latin typeface="メイリオ" panose="020B0604030504040204" pitchFamily="50" charset="-128"/>
                <a:ea typeface="メイリオ" panose="020B0604030504040204" pitchFamily="50" charset="-128"/>
              </a:rPr>
              <a:t>段階での骨密度測定</a:t>
            </a:r>
            <a:r>
              <a:rPr lang="ja-JP" altLang="en-US" sz="3600" dirty="0" smtClean="0">
                <a:latin typeface="メイリオ" panose="020B0604030504040204" pitchFamily="50" charset="-128"/>
                <a:ea typeface="メイリオ" panose="020B0604030504040204" pitchFamily="50" charset="-128"/>
              </a:rPr>
              <a:t>に適す</a:t>
            </a:r>
            <a:endParaRPr kumimoji="1" lang="ja-JP" altLang="en-US" sz="3600"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25394" y="3572283"/>
            <a:ext cx="4205909" cy="646331"/>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かかとの骨で測定</a:t>
            </a:r>
          </a:p>
        </p:txBody>
      </p:sp>
      <p:pic>
        <p:nvPicPr>
          <p:cNvPr id="12" name="図 11"/>
          <p:cNvPicPr>
            <a:picLocks noChangeAspect="1"/>
          </p:cNvPicPr>
          <p:nvPr/>
        </p:nvPicPr>
        <p:blipFill>
          <a:blip r:embed="rId4"/>
          <a:stretch>
            <a:fillRect/>
          </a:stretch>
        </p:blipFill>
        <p:spPr>
          <a:xfrm>
            <a:off x="10966484" y="5053504"/>
            <a:ext cx="1214934" cy="1214934"/>
          </a:xfrm>
          <a:prstGeom prst="rect">
            <a:avLst/>
          </a:prstGeom>
        </p:spPr>
      </p:pic>
    </p:spTree>
    <p:extLst>
      <p:ext uri="{BB962C8B-B14F-4D97-AF65-F5344CB8AC3E}">
        <p14:creationId xmlns:p14="http://schemas.microsoft.com/office/powerpoint/2010/main" val="1706943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22059" y="708271"/>
            <a:ext cx="11869941" cy="4407790"/>
          </a:xfrm>
          <a:prstGeom prst="rect">
            <a:avLst/>
          </a:prstGeom>
        </p:spPr>
      </p:pic>
      <p:sp>
        <p:nvSpPr>
          <p:cNvPr id="4" name="四角形吹き出し 3"/>
          <p:cNvSpPr/>
          <p:nvPr/>
        </p:nvSpPr>
        <p:spPr>
          <a:xfrm rot="10800000">
            <a:off x="3796746" y="5429000"/>
            <a:ext cx="8209723" cy="767835"/>
          </a:xfrm>
          <a:prstGeom prst="wedgeRectCallout">
            <a:avLst>
              <a:gd name="adj1" fmla="val -13649"/>
              <a:gd name="adj2" fmla="val 122892"/>
            </a:avLst>
          </a:prstGeom>
          <a:solidFill>
            <a:schemeClr val="bg1"/>
          </a:solidFill>
          <a:ln w="38100">
            <a:solidFill>
              <a:srgbClr val="CE5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035287" y="5550505"/>
            <a:ext cx="9362661" cy="646331"/>
          </a:xfrm>
          <a:prstGeom prst="rect">
            <a:avLst/>
          </a:prstGeom>
          <a:noFill/>
        </p:spPr>
        <p:txBody>
          <a:bodyPr wrap="square" rtlCol="0">
            <a:spAutoFit/>
          </a:bodyPr>
          <a:lstStyle/>
          <a:p>
            <a:r>
              <a:rPr lang="ja-JP" altLang="en-US" sz="3600" b="1" dirty="0">
                <a:latin typeface="メイリオ" panose="020B0604030504040204" pitchFamily="50" charset="-128"/>
                <a:ea typeface="メイリオ" panose="020B0604030504040204" pitchFamily="50" charset="-128"/>
              </a:rPr>
              <a:t>骨の強度が</a:t>
            </a:r>
            <a:r>
              <a:rPr lang="ja-JP" altLang="en-US" sz="3600" b="1" dirty="0" smtClean="0">
                <a:latin typeface="メイリオ" panose="020B0604030504040204" pitchFamily="50" charset="-128"/>
                <a:ea typeface="メイリオ" panose="020B0604030504040204" pitchFamily="50" charset="-128"/>
              </a:rPr>
              <a:t>弱く、骨折しやすい状態！</a:t>
            </a:r>
            <a:endParaRPr kumimoji="1" lang="ja-JP" altLang="en-US" sz="3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060714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楕円 4"/>
          <p:cNvSpPr/>
          <p:nvPr/>
        </p:nvSpPr>
        <p:spPr>
          <a:xfrm>
            <a:off x="1252330" y="352087"/>
            <a:ext cx="9839740" cy="57050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4294967295"/>
          </p:nvPr>
        </p:nvSpPr>
        <p:spPr>
          <a:xfrm>
            <a:off x="2405270" y="1553617"/>
            <a:ext cx="8686800" cy="3302000"/>
          </a:xfrm>
        </p:spPr>
        <p:txBody>
          <a:bodyPr>
            <a:noAutofit/>
          </a:bodyPr>
          <a:lstStyle/>
          <a:p>
            <a:r>
              <a:rPr kumimoji="1" lang="ja-JP" altLang="en-US" sz="4000" dirty="0" smtClean="0">
                <a:latin typeface="メイリオ" panose="020B0604030504040204" pitchFamily="50" charset="-128"/>
                <a:ea typeface="メイリオ" panose="020B0604030504040204" pitchFamily="50" charset="-128"/>
              </a:rPr>
              <a:t>骨密度は年々減っていきます</a:t>
            </a:r>
            <a:endParaRPr kumimoji="1" lang="en-US" altLang="ja-JP" sz="4000" dirty="0" smtClean="0">
              <a:latin typeface="メイリオ" panose="020B0604030504040204" pitchFamily="50" charset="-128"/>
              <a:ea typeface="メイリオ" panose="020B0604030504040204" pitchFamily="50" charset="-128"/>
            </a:endParaRPr>
          </a:p>
          <a:p>
            <a:pPr algn="ctr"/>
            <a:endParaRPr kumimoji="1" lang="en-US" altLang="ja-JP" sz="400" dirty="0" smtClean="0">
              <a:latin typeface="メイリオ" panose="020B0604030504040204" pitchFamily="50" charset="-128"/>
              <a:ea typeface="メイリオ" panose="020B0604030504040204" pitchFamily="50" charset="-128"/>
            </a:endParaRPr>
          </a:p>
          <a:p>
            <a:pPr algn="ctr"/>
            <a:r>
              <a:rPr lang="ja-JP" altLang="en-US" sz="4000" dirty="0">
                <a:latin typeface="メイリオ" panose="020B0604030504040204" pitchFamily="50" charset="-128"/>
                <a:ea typeface="メイリオ" panose="020B0604030504040204" pitchFamily="50" charset="-128"/>
              </a:rPr>
              <a:t>現在の骨の状態</a:t>
            </a:r>
            <a:r>
              <a:rPr lang="ja-JP" altLang="en-US" sz="4000" dirty="0" smtClean="0">
                <a:latin typeface="メイリオ" panose="020B0604030504040204" pitchFamily="50" charset="-128"/>
                <a:ea typeface="メイリオ" panose="020B0604030504040204" pitchFamily="50" charset="-128"/>
              </a:rPr>
              <a:t>を早めに知ることで</a:t>
            </a:r>
            <a:endParaRPr lang="en-US" altLang="ja-JP" sz="4000" dirty="0" smtClean="0">
              <a:latin typeface="メイリオ" panose="020B0604030504040204" pitchFamily="50" charset="-128"/>
              <a:ea typeface="メイリオ" panose="020B0604030504040204" pitchFamily="50" charset="-128"/>
            </a:endParaRPr>
          </a:p>
          <a:p>
            <a:pPr algn="ctr"/>
            <a:endParaRPr lang="en-US" altLang="ja-JP" sz="400" dirty="0" smtClean="0">
              <a:latin typeface="メイリオ" panose="020B0604030504040204" pitchFamily="50" charset="-128"/>
              <a:ea typeface="メイリオ" panose="020B0604030504040204" pitchFamily="50" charset="-128"/>
            </a:endParaRPr>
          </a:p>
          <a:p>
            <a:r>
              <a:rPr kumimoji="1" lang="ja-JP" altLang="en-US" sz="4000" dirty="0" smtClean="0">
                <a:latin typeface="メイリオ" panose="020B0604030504040204" pitchFamily="50" charset="-128"/>
                <a:ea typeface="メイリオ" panose="020B0604030504040204" pitchFamily="50" charset="-128"/>
              </a:rPr>
              <a:t>食事・運動の生活習慣改善</a:t>
            </a:r>
            <a:endParaRPr kumimoji="1" lang="en-US" altLang="ja-JP" sz="4000" dirty="0" smtClean="0">
              <a:latin typeface="メイリオ" panose="020B0604030504040204" pitchFamily="50" charset="-128"/>
              <a:ea typeface="メイリオ" panose="020B0604030504040204" pitchFamily="50" charset="-128"/>
            </a:endParaRPr>
          </a:p>
          <a:p>
            <a:pPr algn="ctr"/>
            <a:endParaRPr kumimoji="1" lang="en-US" altLang="ja-JP" sz="400" dirty="0" smtClean="0">
              <a:latin typeface="メイリオ" panose="020B0604030504040204" pitchFamily="50" charset="-128"/>
              <a:ea typeface="メイリオ" panose="020B0604030504040204" pitchFamily="50" charset="-128"/>
            </a:endParaRPr>
          </a:p>
          <a:p>
            <a:pPr marL="0" indent="0">
              <a:buNone/>
            </a:pPr>
            <a:r>
              <a:rPr lang="ja-JP" altLang="en-US" sz="4000" dirty="0" smtClean="0">
                <a:latin typeface="メイリオ" panose="020B0604030504040204" pitchFamily="50" charset="-128"/>
                <a:ea typeface="メイリオ" panose="020B0604030504040204" pitchFamily="50" charset="-128"/>
              </a:rPr>
              <a:t>　　　　　　を行いましょう</a:t>
            </a:r>
            <a:endParaRPr kumimoji="1" lang="ja-JP" altLang="en-US" sz="4000" dirty="0">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a:blip r:embed="rId3">
            <a:extLst>
              <a:ext uri="{BEBA8EAE-BF5A-486C-A8C5-ECC9F3942E4B}">
                <a14:imgProps xmlns:a14="http://schemas.microsoft.com/office/drawing/2010/main">
                  <a14:imgLayer r:embed="rId4">
                    <a14:imgEffect>
                      <a14:backgroundRemoval t="4412" b="99412" l="0" r="97303">
                        <a14:foregroundMark x1="31535" y1="57647" x2="32365" y2="65588"/>
                        <a14:foregroundMark x1="21992" y1="9706" x2="32780" y2="32647"/>
                        <a14:foregroundMark x1="18050" y1="65000" x2="21992" y2="87059"/>
                        <a14:foregroundMark x1="46266" y1="66176" x2="47925" y2="79706"/>
                        <a14:foregroundMark x1="9544" y1="71176" x2="11203" y2="89118"/>
                        <a14:foregroundMark x1="29876" y1="65588" x2="32780" y2="86471"/>
                        <a14:foregroundMark x1="31950" y1="48529" x2="27593" y2="52059"/>
                        <a14:foregroundMark x1="24066" y1="49706" x2="29461" y2="55882"/>
                        <a14:foregroundMark x1="25104" y1="46765" x2="31535" y2="52647"/>
                        <a14:foregroundMark x1="24066" y1="93824" x2="37552" y2="95000"/>
                        <a14:foregroundMark x1="18050" y1="92647" x2="21577" y2="99412"/>
                        <a14:foregroundMark x1="45021" y1="47353" x2="45021" y2="55882"/>
                        <a14:foregroundMark x1="8091" y1="23235" x2="8091" y2="27059"/>
                        <a14:foregroundMark x1="51452" y1="31765" x2="51867" y2="37941"/>
                        <a14:foregroundMark x1="58714" y1="12941" x2="58714" y2="16471"/>
                        <a14:foregroundMark x1="92116" y1="13529" x2="93361" y2="17647"/>
                        <a14:foregroundMark x1="43983" y1="7941" x2="43983" y2="12941"/>
                        <a14:foregroundMark x1="2490" y1="44118" x2="2905" y2="49118"/>
                        <a14:foregroundMark x1="97303" y1="33824" x2="97303" y2="37353"/>
                      </a14:backgroundRemoval>
                    </a14:imgEffect>
                  </a14:imgLayer>
                </a14:imgProps>
              </a:ext>
            </a:extLst>
          </a:blip>
          <a:stretch>
            <a:fillRect/>
          </a:stretch>
        </p:blipFill>
        <p:spPr>
          <a:xfrm>
            <a:off x="9219925" y="4561342"/>
            <a:ext cx="2972075" cy="2096484"/>
          </a:xfrm>
          <a:prstGeom prst="rect">
            <a:avLst/>
          </a:prstGeom>
        </p:spPr>
      </p:pic>
    </p:spTree>
    <p:extLst>
      <p:ext uri="{BB962C8B-B14F-4D97-AF65-F5344CB8AC3E}">
        <p14:creationId xmlns:p14="http://schemas.microsoft.com/office/powerpoint/2010/main" val="1480213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マンモグラフィー検査</a:t>
            </a:r>
            <a:endParaRPr kumimoji="1" lang="ja-JP" altLang="en-US" dirty="0"/>
          </a:p>
        </p:txBody>
      </p:sp>
      <p:sp>
        <p:nvSpPr>
          <p:cNvPr id="3" name="コンテンツ プレースホルダー 2"/>
          <p:cNvSpPr>
            <a:spLocks noGrp="1"/>
          </p:cNvSpPr>
          <p:nvPr>
            <p:ph idx="1"/>
          </p:nvPr>
        </p:nvSpPr>
        <p:spPr>
          <a:xfrm>
            <a:off x="818984" y="2024639"/>
            <a:ext cx="10058400" cy="4023360"/>
          </a:xfrm>
        </p:spPr>
        <p:txBody>
          <a:bodyPr>
            <a:normAutofit/>
          </a:bodyPr>
          <a:lstStyle/>
          <a:p>
            <a:pPr marL="0" indent="0">
              <a:buNone/>
            </a:pPr>
            <a:r>
              <a:rPr lang="ja-JP" altLang="en-US" sz="3600" b="1" dirty="0">
                <a:latin typeface="メイリオ" panose="020B0604030504040204" pitchFamily="50" charset="-128"/>
                <a:ea typeface="メイリオ" panose="020B0604030504040204" pitchFamily="50" charset="-128"/>
              </a:rPr>
              <a:t>　</a:t>
            </a:r>
            <a:r>
              <a:rPr lang="ja-JP" altLang="en-US" sz="3600" b="1" u="sng" dirty="0" smtClean="0">
                <a:solidFill>
                  <a:srgbClr val="FF5050"/>
                </a:solidFill>
                <a:latin typeface="メイリオ" panose="020B0604030504040204" pitchFamily="50" charset="-128"/>
                <a:ea typeface="メイリオ" panose="020B0604030504040204" pitchFamily="50" charset="-128"/>
              </a:rPr>
              <a:t>乳房</a:t>
            </a:r>
            <a:r>
              <a:rPr lang="ja-JP" altLang="en-US" sz="3600" b="1" u="sng" dirty="0">
                <a:solidFill>
                  <a:srgbClr val="FF5050"/>
                </a:solidFill>
                <a:latin typeface="メイリオ" panose="020B0604030504040204" pitchFamily="50" charset="-128"/>
                <a:ea typeface="メイリオ" panose="020B0604030504040204" pitchFamily="50" charset="-128"/>
              </a:rPr>
              <a:t>専用</a:t>
            </a:r>
            <a:r>
              <a:rPr lang="ja-JP" altLang="en-US" sz="3600" dirty="0">
                <a:latin typeface="メイリオ" panose="020B0604030504040204" pitchFamily="50" charset="-128"/>
                <a:ea typeface="メイリオ" panose="020B0604030504040204" pitchFamily="50" charset="-128"/>
              </a:rPr>
              <a:t>のレントゲン</a:t>
            </a:r>
            <a:r>
              <a:rPr lang="ja-JP" altLang="en-US" sz="3600" dirty="0" smtClean="0">
                <a:latin typeface="メイリオ" panose="020B0604030504040204" pitchFamily="50" charset="-128"/>
                <a:ea typeface="メイリオ" panose="020B0604030504040204" pitchFamily="50" charset="-128"/>
              </a:rPr>
              <a:t>検査</a:t>
            </a:r>
            <a:r>
              <a:rPr lang="ja-JP" altLang="en-US" sz="3600" dirty="0">
                <a:latin typeface="メイリオ" panose="020B0604030504040204" pitchFamily="50" charset="-128"/>
                <a:ea typeface="メイリオ" panose="020B0604030504040204" pitchFamily="50" charset="-128"/>
              </a:rPr>
              <a:t>であり</a:t>
            </a:r>
            <a:r>
              <a:rPr lang="ja-JP" altLang="en-US" sz="3600" dirty="0" smtClean="0">
                <a:latin typeface="メイリオ" panose="020B0604030504040204" pitchFamily="50" charset="-128"/>
                <a:ea typeface="メイリオ" panose="020B0604030504040204" pitchFamily="50" charset="-128"/>
              </a:rPr>
              <a:t>、</a:t>
            </a:r>
            <a:endParaRPr lang="en-US" altLang="ja-JP" sz="3600" dirty="0" smtClean="0">
              <a:latin typeface="メイリオ" panose="020B0604030504040204" pitchFamily="50" charset="-128"/>
              <a:ea typeface="メイリオ" panose="020B0604030504040204" pitchFamily="50" charset="-128"/>
            </a:endParaRPr>
          </a:p>
          <a:p>
            <a:pPr marL="0" indent="0">
              <a:buNone/>
            </a:pPr>
            <a:r>
              <a:rPr lang="ja-JP" altLang="en-US" sz="3600" dirty="0" smtClean="0">
                <a:latin typeface="メイリオ" panose="020B0604030504040204" pitchFamily="50" charset="-128"/>
                <a:ea typeface="メイリオ" panose="020B0604030504040204" pitchFamily="50" charset="-128"/>
              </a:rPr>
              <a:t>　乳房</a:t>
            </a:r>
            <a:r>
              <a:rPr lang="ja-JP" altLang="en-US" sz="3600" dirty="0">
                <a:latin typeface="メイリオ" panose="020B0604030504040204" pitchFamily="50" charset="-128"/>
                <a:ea typeface="メイリオ" panose="020B0604030504040204" pitchFamily="50" charset="-128"/>
              </a:rPr>
              <a:t>を圧迫板で挟み</a:t>
            </a:r>
            <a:r>
              <a:rPr lang="ja-JP" altLang="en-US" sz="3600" dirty="0" smtClean="0">
                <a:latin typeface="メイリオ" panose="020B0604030504040204" pitchFamily="50" charset="-128"/>
                <a:ea typeface="メイリオ" panose="020B0604030504040204" pitchFamily="50" charset="-128"/>
              </a:rPr>
              <a:t>、薄くひろげて撮影する。</a:t>
            </a:r>
            <a:endParaRPr lang="en-US" altLang="ja-JP" sz="3600" dirty="0" smtClean="0">
              <a:latin typeface="メイリオ" panose="020B0604030504040204" pitchFamily="50" charset="-128"/>
              <a:ea typeface="メイリオ" panose="020B0604030504040204" pitchFamily="50" charset="-128"/>
            </a:endParaRPr>
          </a:p>
          <a:p>
            <a:pPr marL="0" indent="0">
              <a:buNone/>
            </a:pPr>
            <a:endParaRPr lang="en-US" altLang="ja-JP" sz="1200" dirty="0" smtClean="0">
              <a:latin typeface="メイリオ" panose="020B0604030504040204" pitchFamily="50" charset="-128"/>
              <a:ea typeface="メイリオ" panose="020B0604030504040204" pitchFamily="50" charset="-128"/>
            </a:endParaRPr>
          </a:p>
          <a:p>
            <a:pPr marL="0" indent="0">
              <a:buNone/>
            </a:pPr>
            <a:r>
              <a:rPr lang="en-US" altLang="ja-JP" sz="3600" dirty="0" smtClean="0">
                <a:latin typeface="メイリオ" panose="020B0604030504040204" pitchFamily="50" charset="-128"/>
                <a:ea typeface="メイリオ" panose="020B0604030504040204" pitchFamily="50" charset="-128"/>
              </a:rPr>
              <a:t>【</a:t>
            </a:r>
            <a:r>
              <a:rPr lang="ja-JP" altLang="en-US" sz="3600" dirty="0">
                <a:latin typeface="メイリオ" panose="020B0604030504040204" pitchFamily="50" charset="-128"/>
                <a:ea typeface="メイリオ" panose="020B0604030504040204" pitchFamily="50" charset="-128"/>
              </a:rPr>
              <a:t>特徴</a:t>
            </a:r>
            <a:r>
              <a:rPr lang="en-US" altLang="ja-JP" sz="3600" dirty="0" smtClean="0">
                <a:latin typeface="メイリオ" panose="020B0604030504040204" pitchFamily="50" charset="-128"/>
                <a:ea typeface="メイリオ" panose="020B0604030504040204" pitchFamily="50" charset="-128"/>
              </a:rPr>
              <a:t>】</a:t>
            </a:r>
          </a:p>
          <a:p>
            <a:r>
              <a:rPr lang="ja-JP" altLang="en-US" sz="3600" dirty="0" smtClean="0">
                <a:latin typeface="メイリオ" panose="020B0604030504040204" pitchFamily="50" charset="-128"/>
                <a:ea typeface="メイリオ" panose="020B0604030504040204" pitchFamily="50" charset="-128"/>
              </a:rPr>
              <a:t>石灰化病変を鮮明</a:t>
            </a:r>
            <a:r>
              <a:rPr lang="ja-JP" altLang="en-US" sz="3600" dirty="0">
                <a:latin typeface="メイリオ" panose="020B0604030504040204" pitchFamily="50" charset="-128"/>
                <a:ea typeface="メイリオ" panose="020B0604030504040204" pitchFamily="50" charset="-128"/>
              </a:rPr>
              <a:t>に</a:t>
            </a:r>
            <a:r>
              <a:rPr lang="ja-JP" altLang="en-US" sz="3600" dirty="0" smtClean="0">
                <a:latin typeface="メイリオ" panose="020B0604030504040204" pitchFamily="50" charset="-128"/>
                <a:ea typeface="メイリオ" panose="020B0604030504040204" pitchFamily="50" charset="-128"/>
              </a:rPr>
              <a:t>写し出せる</a:t>
            </a:r>
            <a:endParaRPr lang="en-US" altLang="ja-JP" sz="3600" dirty="0" smtClean="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放射線を使うため被ばくがある</a:t>
            </a:r>
            <a:endParaRPr lang="en-US" altLang="ja-JP" sz="3600" dirty="0" smtClean="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痛み</a:t>
            </a:r>
            <a:r>
              <a:rPr lang="ja-JP" altLang="en-US" sz="3600" dirty="0">
                <a:latin typeface="メイリオ" panose="020B0604030504040204" pitchFamily="50" charset="-128"/>
                <a:ea typeface="メイリオ" panose="020B0604030504040204" pitchFamily="50" charset="-128"/>
              </a:rPr>
              <a:t>を</a:t>
            </a:r>
            <a:r>
              <a:rPr lang="ja-JP" altLang="en-US" sz="3600" dirty="0" smtClean="0">
                <a:latin typeface="メイリオ" panose="020B0604030504040204" pitchFamily="50" charset="-128"/>
                <a:ea typeface="メイリオ" panose="020B0604030504040204" pitchFamily="50" charset="-128"/>
              </a:rPr>
              <a:t>伴うことが多い</a:t>
            </a:r>
            <a:endParaRPr lang="en-US" altLang="ja-JP" sz="3600" dirty="0" smtClean="0">
              <a:latin typeface="メイリオ" panose="020B0604030504040204" pitchFamily="50" charset="-128"/>
              <a:ea typeface="メイリオ" panose="020B0604030504040204" pitchFamily="50" charset="-128"/>
            </a:endParaRPr>
          </a:p>
          <a:p>
            <a:endParaRPr lang="en-US" altLang="ja-JP" sz="3200" dirty="0" smtClean="0">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3"/>
          <a:stretch>
            <a:fillRect/>
          </a:stretch>
        </p:blipFill>
        <p:spPr>
          <a:xfrm>
            <a:off x="6654869" y="75974"/>
            <a:ext cx="1515095" cy="1605399"/>
          </a:xfrm>
          <a:prstGeom prst="rect">
            <a:avLst/>
          </a:prstGeom>
        </p:spPr>
      </p:pic>
      <p:pic>
        <p:nvPicPr>
          <p:cNvPr id="5" name="図 4"/>
          <p:cNvPicPr>
            <a:picLocks noChangeAspect="1"/>
          </p:cNvPicPr>
          <p:nvPr/>
        </p:nvPicPr>
        <p:blipFill>
          <a:blip r:embed="rId4"/>
          <a:stretch>
            <a:fillRect/>
          </a:stretch>
        </p:blipFill>
        <p:spPr>
          <a:xfrm>
            <a:off x="8004974" y="3440936"/>
            <a:ext cx="3578088" cy="2771161"/>
          </a:xfrm>
          <a:prstGeom prst="rect">
            <a:avLst/>
          </a:prstGeom>
        </p:spPr>
      </p:pic>
    </p:spTree>
    <p:extLst>
      <p:ext uri="{BB962C8B-B14F-4D97-AF65-F5344CB8AC3E}">
        <p14:creationId xmlns:p14="http://schemas.microsoft.com/office/powerpoint/2010/main" val="2227570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乳腺エコー検査</a:t>
            </a:r>
            <a:endParaRPr kumimoji="1" lang="ja-JP" altLang="en-US" dirty="0"/>
          </a:p>
        </p:txBody>
      </p:sp>
      <p:sp>
        <p:nvSpPr>
          <p:cNvPr id="3" name="コンテンツ プレースホルダー 2"/>
          <p:cNvSpPr>
            <a:spLocks noGrp="1"/>
          </p:cNvSpPr>
          <p:nvPr>
            <p:ph idx="1"/>
          </p:nvPr>
        </p:nvSpPr>
        <p:spPr>
          <a:xfrm>
            <a:off x="1097280" y="1984882"/>
            <a:ext cx="10058400" cy="1195640"/>
          </a:xfrm>
        </p:spPr>
        <p:txBody>
          <a:bodyPr>
            <a:noAutofit/>
          </a:bodyPr>
          <a:lstStyle/>
          <a:p>
            <a:r>
              <a:rPr lang="ja-JP" altLang="en-US" sz="3600" dirty="0">
                <a:latin typeface="メイリオ" panose="020B0604030504040204" pitchFamily="50" charset="-128"/>
                <a:ea typeface="メイリオ" panose="020B0604030504040204" pitchFamily="50" charset="-128"/>
              </a:rPr>
              <a:t>乳房の表面から</a:t>
            </a:r>
            <a:r>
              <a:rPr lang="ja-JP" altLang="en-US" sz="3600" b="1" u="sng" dirty="0">
                <a:solidFill>
                  <a:srgbClr val="FF5050"/>
                </a:solidFill>
                <a:latin typeface="メイリオ" panose="020B0604030504040204" pitchFamily="50" charset="-128"/>
                <a:ea typeface="メイリオ" panose="020B0604030504040204" pitchFamily="50" charset="-128"/>
              </a:rPr>
              <a:t>超音波</a:t>
            </a:r>
            <a:r>
              <a:rPr lang="ja-JP" altLang="en-US" sz="3600" dirty="0">
                <a:latin typeface="メイリオ" panose="020B0604030504040204" pitchFamily="50" charset="-128"/>
                <a:ea typeface="メイリオ" panose="020B0604030504040204" pitchFamily="50" charset="-128"/>
              </a:rPr>
              <a:t>を発生する器械を当て</a:t>
            </a:r>
            <a:r>
              <a:rPr lang="ja-JP" altLang="en-US" sz="3600" dirty="0" smtClean="0">
                <a:latin typeface="メイリオ" panose="020B0604030504040204" pitchFamily="50" charset="-128"/>
                <a:ea typeface="メイリオ" panose="020B0604030504040204" pitchFamily="50" charset="-128"/>
              </a:rPr>
              <a:t>、</a:t>
            </a:r>
            <a:endParaRPr lang="en-US" altLang="ja-JP" sz="3600" dirty="0" smtClean="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超音波</a:t>
            </a:r>
            <a:r>
              <a:rPr lang="ja-JP" altLang="en-US" sz="3600" dirty="0">
                <a:latin typeface="メイリオ" panose="020B0604030504040204" pitchFamily="50" charset="-128"/>
                <a:ea typeface="メイリオ" panose="020B0604030504040204" pitchFamily="50" charset="-128"/>
              </a:rPr>
              <a:t>の反射の様子を画像化</a:t>
            </a:r>
            <a:r>
              <a:rPr lang="ja-JP" altLang="en-US" sz="3600" dirty="0" smtClean="0">
                <a:latin typeface="メイリオ" panose="020B0604030504040204" pitchFamily="50" charset="-128"/>
                <a:ea typeface="メイリオ" panose="020B0604030504040204" pitchFamily="50" charset="-128"/>
              </a:rPr>
              <a:t>する検査</a:t>
            </a:r>
            <a:endParaRPr kumimoji="1" lang="ja-JP" altLang="en-US" sz="36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838200" y="3694375"/>
            <a:ext cx="8050696" cy="2862322"/>
          </a:xfrm>
          <a:prstGeom prst="rect">
            <a:avLst/>
          </a:prstGeom>
          <a:noFill/>
        </p:spPr>
        <p:txBody>
          <a:bodyPr wrap="square" rtlCol="0">
            <a:spAutoFit/>
          </a:bodyPr>
          <a:lstStyle/>
          <a:p>
            <a:r>
              <a:rPr kumimoji="1" lang="en-US" altLang="ja-JP" sz="3600" dirty="0" smtClean="0">
                <a:latin typeface="メイリオ" panose="020B0604030504040204" pitchFamily="50" charset="-128"/>
                <a:ea typeface="メイリオ" panose="020B0604030504040204" pitchFamily="50" charset="-128"/>
              </a:rPr>
              <a:t>【</a:t>
            </a:r>
            <a:r>
              <a:rPr kumimoji="1" lang="ja-JP" altLang="en-US" sz="3600" dirty="0" smtClean="0">
                <a:latin typeface="メイリオ" panose="020B0604030504040204" pitchFamily="50" charset="-128"/>
                <a:ea typeface="メイリオ" panose="020B0604030504040204" pitchFamily="50" charset="-128"/>
              </a:rPr>
              <a:t>特徴</a:t>
            </a:r>
            <a:r>
              <a:rPr kumimoji="1" lang="en-US" altLang="ja-JP" sz="3600" dirty="0" smtClean="0">
                <a:latin typeface="メイリオ" panose="020B0604030504040204" pitchFamily="50" charset="-128"/>
                <a:ea typeface="メイリオ" panose="020B0604030504040204" pitchFamily="50" charset="-128"/>
              </a:rPr>
              <a:t>】</a:t>
            </a:r>
          </a:p>
          <a:p>
            <a:r>
              <a:rPr kumimoji="1" lang="ja-JP" altLang="en-US" sz="3600" dirty="0" smtClean="0">
                <a:latin typeface="メイリオ" panose="020B0604030504040204" pitchFamily="50" charset="-128"/>
                <a:ea typeface="メイリオ" panose="020B0604030504040204" pitchFamily="50" charset="-128"/>
              </a:rPr>
              <a:t>・しこりの有無をみつけやすい</a:t>
            </a:r>
            <a:endParaRPr kumimoji="1" lang="en-US" altLang="ja-JP" sz="3600" dirty="0" smtClean="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・被ばくや痛みがない</a:t>
            </a:r>
            <a:endParaRPr lang="en-US" altLang="ja-JP" sz="3600" dirty="0" smtClean="0">
              <a:latin typeface="メイリオ" panose="020B0604030504040204" pitchFamily="50" charset="-128"/>
              <a:ea typeface="メイリオ" panose="020B0604030504040204" pitchFamily="50" charset="-128"/>
            </a:endParaRPr>
          </a:p>
          <a:p>
            <a:r>
              <a:rPr kumimoji="1" lang="ja-JP" altLang="en-US" sz="3600" dirty="0" smtClean="0">
                <a:latin typeface="メイリオ" panose="020B0604030504040204" pitchFamily="50" charset="-128"/>
                <a:ea typeface="メイリオ" panose="020B0604030504040204" pitchFamily="50" charset="-128"/>
              </a:rPr>
              <a:t>・石灰化を見つけにくい</a:t>
            </a:r>
            <a:endParaRPr kumimoji="1" lang="en-US" altLang="ja-JP" sz="3600" dirty="0" smtClean="0">
              <a:latin typeface="メイリオ" panose="020B0604030504040204" pitchFamily="50" charset="-128"/>
              <a:ea typeface="メイリオ" panose="020B0604030504040204" pitchFamily="50" charset="-128"/>
            </a:endParaRPr>
          </a:p>
          <a:p>
            <a:endParaRPr kumimoji="1" lang="en-US" altLang="ja-JP" dirty="0" smtClean="0"/>
          </a:p>
          <a:p>
            <a:endParaRPr kumimoji="1" lang="ja-JP" altLang="en-US" dirty="0"/>
          </a:p>
        </p:txBody>
      </p:sp>
      <p:pic>
        <p:nvPicPr>
          <p:cNvPr id="5" name="図 4"/>
          <p:cNvPicPr>
            <a:picLocks noChangeAspect="1"/>
          </p:cNvPicPr>
          <p:nvPr/>
        </p:nvPicPr>
        <p:blipFill>
          <a:blip r:embed="rId3"/>
          <a:stretch>
            <a:fillRect/>
          </a:stretch>
        </p:blipFill>
        <p:spPr>
          <a:xfrm>
            <a:off x="5287618" y="0"/>
            <a:ext cx="2087218" cy="1797617"/>
          </a:xfrm>
          <a:prstGeom prst="rect">
            <a:avLst/>
          </a:prstGeom>
        </p:spPr>
      </p:pic>
      <p:pic>
        <p:nvPicPr>
          <p:cNvPr id="6" name="図 5"/>
          <p:cNvPicPr>
            <a:picLocks noChangeAspect="1"/>
          </p:cNvPicPr>
          <p:nvPr/>
        </p:nvPicPr>
        <p:blipFill>
          <a:blip r:embed="rId4"/>
          <a:stretch>
            <a:fillRect/>
          </a:stretch>
        </p:blipFill>
        <p:spPr>
          <a:xfrm>
            <a:off x="7570780" y="3180522"/>
            <a:ext cx="4300093" cy="2982290"/>
          </a:xfrm>
          <a:prstGeom prst="rect">
            <a:avLst/>
          </a:prstGeom>
        </p:spPr>
      </p:pic>
    </p:spTree>
    <p:extLst>
      <p:ext uri="{BB962C8B-B14F-4D97-AF65-F5344CB8AC3E}">
        <p14:creationId xmlns:p14="http://schemas.microsoft.com/office/powerpoint/2010/main" val="69291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4294967295"/>
          </p:nvPr>
        </p:nvPicPr>
        <p:blipFill rotWithShape="1">
          <a:blip r:embed="rId3"/>
          <a:srcRect t="7278" b="11134"/>
          <a:stretch/>
        </p:blipFill>
        <p:spPr>
          <a:xfrm>
            <a:off x="670559" y="1781025"/>
            <a:ext cx="6248400" cy="3951287"/>
          </a:xfrm>
          <a:prstGeom prst="rect">
            <a:avLst/>
          </a:prstGeom>
        </p:spPr>
      </p:pic>
      <p:pic>
        <p:nvPicPr>
          <p:cNvPr id="5" name="図 4"/>
          <p:cNvPicPr>
            <a:picLocks noChangeAspect="1"/>
          </p:cNvPicPr>
          <p:nvPr/>
        </p:nvPicPr>
        <p:blipFill rotWithShape="1">
          <a:blip r:embed="rId4"/>
          <a:srcRect l="10295" r="25545"/>
          <a:stretch/>
        </p:blipFill>
        <p:spPr>
          <a:xfrm>
            <a:off x="7579613" y="1780119"/>
            <a:ext cx="3497580" cy="3952193"/>
          </a:xfrm>
          <a:prstGeom prst="rect">
            <a:avLst/>
          </a:prstGeom>
        </p:spPr>
      </p:pic>
      <p:sp>
        <p:nvSpPr>
          <p:cNvPr id="7" name="テキスト ボックス 6"/>
          <p:cNvSpPr txBox="1"/>
          <p:nvPr/>
        </p:nvSpPr>
        <p:spPr>
          <a:xfrm>
            <a:off x="1649185" y="5945828"/>
            <a:ext cx="3331028" cy="461665"/>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▲マンモグラフィ画像</a:t>
            </a:r>
            <a:endParaRPr kumimoji="1" lang="ja-JP" altLang="en-US" sz="2400"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7937754" y="5945828"/>
            <a:ext cx="2781299" cy="461665"/>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▲乳腺エコー画像</a:t>
            </a:r>
            <a:endParaRPr kumimoji="1" lang="ja-JP" altLang="en-US" sz="2400" dirty="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879499" y="367180"/>
            <a:ext cx="11312501" cy="1200329"/>
          </a:xfrm>
          <a:prstGeom prst="rect">
            <a:avLst/>
          </a:prstGeom>
          <a:noFill/>
        </p:spPr>
        <p:txBody>
          <a:bodyPr wrap="square" rtlCol="0">
            <a:spAutoFit/>
          </a:bodyPr>
          <a:lstStyle/>
          <a:p>
            <a:pPr algn="ctr"/>
            <a:r>
              <a:rPr kumimoji="1" lang="ja-JP" altLang="en-US" sz="3600" u="sng" dirty="0" smtClean="0">
                <a:latin typeface="メイリオ" panose="020B0604030504040204" pitchFamily="50" charset="-128"/>
                <a:ea typeface="メイリオ" panose="020B0604030504040204" pitchFamily="50" charset="-128"/>
              </a:rPr>
              <a:t>検査を受けられたことのない方</a:t>
            </a:r>
            <a:r>
              <a:rPr kumimoji="1" lang="ja-JP" altLang="en-US" sz="3600" dirty="0" smtClean="0">
                <a:latin typeface="メイリオ" panose="020B0604030504040204" pitchFamily="50" charset="-128"/>
                <a:ea typeface="メイリオ" panose="020B0604030504040204" pitchFamily="50" charset="-128"/>
              </a:rPr>
              <a:t>、</a:t>
            </a:r>
            <a:r>
              <a:rPr kumimoji="1" lang="ja-JP" altLang="en-US" sz="3600" u="sng" dirty="0" smtClean="0">
                <a:latin typeface="メイリオ" panose="020B0604030504040204" pitchFamily="50" charset="-128"/>
                <a:ea typeface="メイリオ" panose="020B0604030504040204" pitchFamily="50" charset="-128"/>
              </a:rPr>
              <a:t>自覚症状のある方</a:t>
            </a:r>
            <a:r>
              <a:rPr kumimoji="1" lang="ja-JP" altLang="en-US" sz="3600" dirty="0" smtClean="0">
                <a:latin typeface="メイリオ" panose="020B0604030504040204" pitchFamily="50" charset="-128"/>
                <a:ea typeface="メイリオ" panose="020B0604030504040204" pitchFamily="50" charset="-128"/>
              </a:rPr>
              <a:t>は</a:t>
            </a:r>
            <a:endParaRPr kumimoji="1" lang="en-US" altLang="ja-JP" sz="3600" dirty="0" smtClean="0">
              <a:latin typeface="メイリオ" panose="020B0604030504040204" pitchFamily="50" charset="-128"/>
              <a:ea typeface="メイリオ" panose="020B0604030504040204" pitchFamily="50" charset="-128"/>
            </a:endParaRPr>
          </a:p>
          <a:p>
            <a:pPr algn="ctr"/>
            <a:r>
              <a:rPr lang="ja-JP" altLang="en-US" sz="36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検査をお勧めします</a:t>
            </a:r>
            <a:endParaRPr kumimoji="1" lang="ja-JP" altLang="en-US" sz="36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09520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甲状腺エコー</a:t>
            </a:r>
            <a:r>
              <a:rPr lang="ja-JP" altLang="en-US" dirty="0"/>
              <a:t>検査</a:t>
            </a:r>
            <a:endParaRPr kumimoji="1" lang="ja-JP" altLang="en-US" dirty="0"/>
          </a:p>
        </p:txBody>
      </p:sp>
      <p:sp>
        <p:nvSpPr>
          <p:cNvPr id="4" name="テキスト ボックス 3"/>
          <p:cNvSpPr txBox="1"/>
          <p:nvPr/>
        </p:nvSpPr>
        <p:spPr>
          <a:xfrm>
            <a:off x="838200" y="1947744"/>
            <a:ext cx="10317480" cy="3416320"/>
          </a:xfrm>
          <a:prstGeom prst="rect">
            <a:avLst/>
          </a:prstGeom>
          <a:noFill/>
        </p:spPr>
        <p:txBody>
          <a:bodyPr wrap="square" rtlCol="0">
            <a:spAutoFit/>
          </a:bodyPr>
          <a:lstStyle/>
          <a:p>
            <a:r>
              <a:rPr kumimoji="1" lang="en-US" altLang="ja-JP" sz="3600" dirty="0" smtClean="0">
                <a:latin typeface="メイリオ" panose="020B0604030504040204" pitchFamily="50" charset="-128"/>
                <a:ea typeface="メイリオ" panose="020B0604030504040204" pitchFamily="50" charset="-128"/>
              </a:rPr>
              <a:t>【</a:t>
            </a:r>
            <a:r>
              <a:rPr kumimoji="1" lang="ja-JP" altLang="en-US" sz="3600" dirty="0" smtClean="0">
                <a:latin typeface="メイリオ" panose="020B0604030504040204" pitchFamily="50" charset="-128"/>
                <a:ea typeface="メイリオ" panose="020B0604030504040204" pitchFamily="50" charset="-128"/>
              </a:rPr>
              <a:t>特徴</a:t>
            </a:r>
            <a:r>
              <a:rPr lang="en-US" altLang="ja-JP" sz="3600" dirty="0">
                <a:latin typeface="メイリオ" panose="020B0604030504040204" pitchFamily="50" charset="-128"/>
                <a:ea typeface="メイリオ" panose="020B0604030504040204" pitchFamily="50" charset="-128"/>
              </a:rPr>
              <a:t>】</a:t>
            </a:r>
            <a:endParaRPr kumimoji="1" lang="en-US" altLang="ja-JP" sz="3600" dirty="0" smtClean="0">
              <a:latin typeface="メイリオ" panose="020B0604030504040204" pitchFamily="50" charset="-128"/>
              <a:ea typeface="メイリオ" panose="020B0604030504040204" pitchFamily="50" charset="-128"/>
            </a:endParaRPr>
          </a:p>
          <a:p>
            <a:r>
              <a:rPr kumimoji="1" lang="ja-JP" altLang="en-US" sz="3600" dirty="0" smtClean="0">
                <a:latin typeface="メイリオ" panose="020B0604030504040204" pitchFamily="50" charset="-128"/>
                <a:ea typeface="メイリオ" panose="020B0604030504040204" pitchFamily="50" charset="-128"/>
              </a:rPr>
              <a:t>・甲状腺の大きさ・血流や性状が分かる</a:t>
            </a:r>
            <a:endParaRPr kumimoji="1" lang="en-US" altLang="ja-JP" sz="3600" dirty="0" smtClean="0">
              <a:latin typeface="メイリオ" panose="020B0604030504040204" pitchFamily="50" charset="-128"/>
              <a:ea typeface="メイリオ" panose="020B0604030504040204" pitchFamily="50" charset="-128"/>
            </a:endParaRPr>
          </a:p>
          <a:p>
            <a:endParaRPr kumimoji="1" lang="en-US" altLang="ja-JP" sz="3600" dirty="0" smtClean="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・腫瘤の有無を調べることが出来る</a:t>
            </a:r>
            <a:endParaRPr lang="en-US" altLang="ja-JP" sz="3600" dirty="0" smtClean="0">
              <a:latin typeface="メイリオ" panose="020B0604030504040204" pitchFamily="50" charset="-128"/>
              <a:ea typeface="メイリオ" panose="020B0604030504040204" pitchFamily="50" charset="-128"/>
            </a:endParaRPr>
          </a:p>
          <a:p>
            <a:endParaRPr lang="en-US" altLang="ja-JP" sz="3600" dirty="0" smtClean="0">
              <a:latin typeface="メイリオ" panose="020B0604030504040204" pitchFamily="50" charset="-128"/>
              <a:ea typeface="メイリオ" panose="020B0604030504040204" pitchFamily="50" charset="-128"/>
            </a:endParaRPr>
          </a:p>
          <a:p>
            <a:r>
              <a:rPr kumimoji="1" lang="ja-JP" altLang="en-US" sz="3600" dirty="0" smtClean="0">
                <a:latin typeface="メイリオ" panose="020B0604030504040204" pitchFamily="50" charset="-128"/>
                <a:ea typeface="メイリオ" panose="020B0604030504040204" pitchFamily="50" charset="-128"/>
              </a:rPr>
              <a:t>・リンパ節や副甲状腺の観察</a:t>
            </a:r>
            <a:endParaRPr kumimoji="1" lang="ja-JP" altLang="en-US" dirty="0"/>
          </a:p>
        </p:txBody>
      </p:sp>
      <p:pic>
        <p:nvPicPr>
          <p:cNvPr id="7" name="図 6"/>
          <p:cNvPicPr>
            <a:picLocks noChangeAspect="1"/>
          </p:cNvPicPr>
          <p:nvPr/>
        </p:nvPicPr>
        <p:blipFill rotWithShape="1">
          <a:blip r:embed="rId3"/>
          <a:srcRect l="6528" r="9922"/>
          <a:stretch/>
        </p:blipFill>
        <p:spPr>
          <a:xfrm>
            <a:off x="8381053" y="3180522"/>
            <a:ext cx="3657600" cy="3109955"/>
          </a:xfrm>
          <a:prstGeom prst="rect">
            <a:avLst/>
          </a:prstGeom>
        </p:spPr>
      </p:pic>
      <p:pic>
        <p:nvPicPr>
          <p:cNvPr id="8" name="図 7"/>
          <p:cNvPicPr>
            <a:picLocks noChangeAspect="1"/>
          </p:cNvPicPr>
          <p:nvPr/>
        </p:nvPicPr>
        <p:blipFill>
          <a:blip r:embed="rId4"/>
          <a:stretch>
            <a:fillRect/>
          </a:stretch>
        </p:blipFill>
        <p:spPr>
          <a:xfrm>
            <a:off x="6274016" y="108069"/>
            <a:ext cx="2107037" cy="1582619"/>
          </a:xfrm>
          <a:prstGeom prst="rect">
            <a:avLst/>
          </a:prstGeom>
        </p:spPr>
      </p:pic>
    </p:spTree>
    <p:extLst>
      <p:ext uri="{BB962C8B-B14F-4D97-AF65-F5344CB8AC3E}">
        <p14:creationId xmlns:p14="http://schemas.microsoft.com/office/powerpoint/2010/main" val="10994155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頸動脈エコー検査</a:t>
            </a:r>
            <a:endParaRPr kumimoji="1" lang="ja-JP" altLang="en-US" dirty="0"/>
          </a:p>
        </p:txBody>
      </p:sp>
      <p:sp>
        <p:nvSpPr>
          <p:cNvPr id="3" name="コンテンツ プレースホルダー 2"/>
          <p:cNvSpPr>
            <a:spLocks noGrp="1"/>
          </p:cNvSpPr>
          <p:nvPr>
            <p:ph idx="1"/>
          </p:nvPr>
        </p:nvSpPr>
        <p:spPr>
          <a:xfrm>
            <a:off x="838200" y="1943100"/>
            <a:ext cx="10515600" cy="4748180"/>
          </a:xfrm>
        </p:spPr>
        <p:txBody>
          <a:bodyPr/>
          <a:lstStyle/>
          <a:p>
            <a:r>
              <a:rPr lang="ja-JP" altLang="en-US" sz="3600" dirty="0">
                <a:latin typeface="メイリオ" panose="020B0604030504040204" pitchFamily="50" charset="-128"/>
                <a:ea typeface="メイリオ" panose="020B0604030504040204" pitchFamily="50" charset="-128"/>
              </a:rPr>
              <a:t>頸動脈エコー検査は、超音波が頸動脈（大動脈から頭部へ血液を送る血管）まで届き、反射した波（反射波）から動脈硬化の程度を調べる検査です</a:t>
            </a:r>
          </a:p>
          <a:p>
            <a:endParaRPr kumimoji="1" lang="en-US" altLang="ja-JP" dirty="0" smtClean="0"/>
          </a:p>
          <a:p>
            <a:endParaRPr kumimoji="1" lang="ja-JP" altLang="en-US" dirty="0"/>
          </a:p>
        </p:txBody>
      </p:sp>
      <p:pic>
        <p:nvPicPr>
          <p:cNvPr id="6" name="図 5"/>
          <p:cNvPicPr>
            <a:picLocks noChangeAspect="1"/>
          </p:cNvPicPr>
          <p:nvPr/>
        </p:nvPicPr>
        <p:blipFill rotWithShape="1">
          <a:blip r:embed="rId3"/>
          <a:srcRect l="16937" t="6828" r="11426" b="11024"/>
          <a:stretch/>
        </p:blipFill>
        <p:spPr>
          <a:xfrm>
            <a:off x="3143248" y="3611879"/>
            <a:ext cx="5543552" cy="2873495"/>
          </a:xfrm>
          <a:prstGeom prst="rect">
            <a:avLst/>
          </a:prstGeom>
        </p:spPr>
      </p:pic>
      <p:pic>
        <p:nvPicPr>
          <p:cNvPr id="7" name="図 6"/>
          <p:cNvPicPr>
            <a:picLocks noChangeAspect="1"/>
          </p:cNvPicPr>
          <p:nvPr/>
        </p:nvPicPr>
        <p:blipFill>
          <a:blip r:embed="rId4"/>
          <a:stretch>
            <a:fillRect/>
          </a:stretch>
        </p:blipFill>
        <p:spPr>
          <a:xfrm>
            <a:off x="6469380" y="365126"/>
            <a:ext cx="1780330" cy="1337226"/>
          </a:xfrm>
          <a:prstGeom prst="rect">
            <a:avLst/>
          </a:prstGeom>
        </p:spPr>
      </p:pic>
    </p:spTree>
    <p:extLst>
      <p:ext uri="{BB962C8B-B14F-4D97-AF65-F5344CB8AC3E}">
        <p14:creationId xmlns:p14="http://schemas.microsoft.com/office/powerpoint/2010/main" val="1677751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動脈硬化</a:t>
            </a:r>
            <a:endParaRPr kumimoji="1" lang="ja-JP" altLang="en-US" dirty="0"/>
          </a:p>
        </p:txBody>
      </p:sp>
      <p:pic>
        <p:nvPicPr>
          <p:cNvPr id="4" name="コンテンツ プレースホルダー 3"/>
          <p:cNvPicPr>
            <a:picLocks noGrp="1" noChangeAspect="1"/>
          </p:cNvPicPr>
          <p:nvPr>
            <p:ph idx="1"/>
          </p:nvPr>
        </p:nvPicPr>
        <p:blipFill>
          <a:blip r:embed="rId3"/>
          <a:stretch>
            <a:fillRect/>
          </a:stretch>
        </p:blipFill>
        <p:spPr>
          <a:xfrm>
            <a:off x="5842158" y="2972072"/>
            <a:ext cx="6101143" cy="3988641"/>
          </a:xfrm>
          <a:prstGeom prst="rect">
            <a:avLst/>
          </a:prstGeom>
        </p:spPr>
      </p:pic>
      <p:pic>
        <p:nvPicPr>
          <p:cNvPr id="5" name="図 4"/>
          <p:cNvPicPr>
            <a:picLocks noChangeAspect="1"/>
          </p:cNvPicPr>
          <p:nvPr/>
        </p:nvPicPr>
        <p:blipFill rotWithShape="1">
          <a:blip r:embed="rId4"/>
          <a:srcRect r="52972"/>
          <a:stretch/>
        </p:blipFill>
        <p:spPr>
          <a:xfrm>
            <a:off x="718943" y="3190512"/>
            <a:ext cx="4869373" cy="3523129"/>
          </a:xfrm>
          <a:prstGeom prst="rect">
            <a:avLst/>
          </a:prstGeom>
        </p:spPr>
      </p:pic>
      <p:pic>
        <p:nvPicPr>
          <p:cNvPr id="6" name="図 5"/>
          <p:cNvPicPr>
            <a:picLocks noChangeAspect="1"/>
          </p:cNvPicPr>
          <p:nvPr/>
        </p:nvPicPr>
        <p:blipFill>
          <a:blip r:embed="rId5"/>
          <a:stretch>
            <a:fillRect/>
          </a:stretch>
        </p:blipFill>
        <p:spPr>
          <a:xfrm>
            <a:off x="4757737" y="19051"/>
            <a:ext cx="2676525" cy="1704975"/>
          </a:xfrm>
          <a:prstGeom prst="rect">
            <a:avLst/>
          </a:prstGeom>
        </p:spPr>
      </p:pic>
      <p:sp>
        <p:nvSpPr>
          <p:cNvPr id="3" name="正方形/長方形 2"/>
          <p:cNvSpPr/>
          <p:nvPr/>
        </p:nvSpPr>
        <p:spPr>
          <a:xfrm>
            <a:off x="584358" y="1436186"/>
            <a:ext cx="10515600" cy="1754326"/>
          </a:xfrm>
          <a:prstGeom prst="rect">
            <a:avLst/>
          </a:prstGeom>
        </p:spPr>
        <p:txBody>
          <a:bodyPr wrap="square">
            <a:spAutoFit/>
          </a:bodyPr>
          <a:lstStyle/>
          <a:p>
            <a:r>
              <a:rPr lang="ja-JP" altLang="en-US" sz="3600" dirty="0" smtClean="0">
                <a:latin typeface="メイリオ" panose="020B0604030504040204" pitchFamily="50" charset="-128"/>
                <a:ea typeface="メイリオ" panose="020B0604030504040204" pitchFamily="50" charset="-128"/>
              </a:rPr>
              <a:t>・血管</a:t>
            </a:r>
            <a:r>
              <a:rPr lang="ja-JP" altLang="en-US" sz="3600" dirty="0">
                <a:latin typeface="メイリオ" panose="020B0604030504040204" pitchFamily="50" charset="-128"/>
                <a:ea typeface="メイリオ" panose="020B0604030504040204" pitchFamily="50" charset="-128"/>
              </a:rPr>
              <a:t>の壁に血液中のコレステロールなどが</a:t>
            </a:r>
            <a:r>
              <a:rPr lang="ja-JP" altLang="en-US" sz="3600" dirty="0" smtClean="0">
                <a:latin typeface="メイリオ" panose="020B0604030504040204" pitchFamily="50" charset="-128"/>
                <a:ea typeface="メイリオ" panose="020B0604030504040204" pitchFamily="50" charset="-128"/>
              </a:rPr>
              <a:t>沈着 </a:t>
            </a:r>
            <a:endParaRPr lang="en-US" altLang="ja-JP" sz="3600" dirty="0" smtClean="0">
              <a:latin typeface="メイリオ" panose="020B0604030504040204" pitchFamily="50" charset="-128"/>
              <a:ea typeface="メイリオ" panose="020B0604030504040204" pitchFamily="50" charset="-128"/>
            </a:endParaRPr>
          </a:p>
          <a:p>
            <a:r>
              <a:rPr lang="en-US" altLang="ja-JP" sz="3600" dirty="0">
                <a:latin typeface="メイリオ" panose="020B0604030504040204" pitchFamily="50" charset="-128"/>
                <a:ea typeface="メイリオ" panose="020B0604030504040204" pitchFamily="50" charset="-128"/>
              </a:rPr>
              <a:t> </a:t>
            </a:r>
            <a:r>
              <a:rPr lang="ja-JP" altLang="en-US" sz="3600" dirty="0" smtClean="0">
                <a:latin typeface="メイリオ" panose="020B0604030504040204" pitchFamily="50" charset="-128"/>
                <a:ea typeface="メイリオ" panose="020B0604030504040204" pitchFamily="50" charset="-128"/>
              </a:rPr>
              <a:t>（</a:t>
            </a:r>
            <a:r>
              <a:rPr lang="ja-JP" altLang="en-US" sz="3600" dirty="0">
                <a:latin typeface="メイリオ" panose="020B0604030504040204" pitchFamily="50" charset="-128"/>
                <a:ea typeface="メイリオ" panose="020B0604030504040204" pitchFamily="50" charset="-128"/>
              </a:rPr>
              <a:t>プラーク）して血管の壁が厚くなったり</a:t>
            </a:r>
            <a:r>
              <a:rPr lang="ja-JP" altLang="en-US" sz="3600" dirty="0" smtClean="0">
                <a:latin typeface="メイリオ" panose="020B0604030504040204" pitchFamily="50" charset="-128"/>
                <a:ea typeface="メイリオ" panose="020B0604030504040204" pitchFamily="50" charset="-128"/>
              </a:rPr>
              <a:t>硬く　　　</a:t>
            </a:r>
            <a:endParaRPr lang="en-US" altLang="ja-JP" sz="3600" dirty="0" smtClean="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　</a:t>
            </a:r>
            <a:r>
              <a:rPr lang="ja-JP" altLang="en-US" sz="3600" dirty="0" smtClean="0">
                <a:latin typeface="メイリオ" panose="020B0604030504040204" pitchFamily="50" charset="-128"/>
                <a:ea typeface="メイリオ" panose="020B0604030504040204" pitchFamily="50" charset="-128"/>
              </a:rPr>
              <a:t>なって</a:t>
            </a:r>
            <a:r>
              <a:rPr lang="ja-JP" altLang="en-US" sz="3600" dirty="0">
                <a:latin typeface="メイリオ" panose="020B0604030504040204" pitchFamily="50" charset="-128"/>
                <a:ea typeface="メイリオ" panose="020B0604030504040204" pitchFamily="50" charset="-128"/>
              </a:rPr>
              <a:t>弾力性を失った状態</a:t>
            </a:r>
          </a:p>
        </p:txBody>
      </p:sp>
    </p:spTree>
    <p:extLst>
      <p:ext uri="{BB962C8B-B14F-4D97-AF65-F5344CB8AC3E}">
        <p14:creationId xmlns:p14="http://schemas.microsoft.com/office/powerpoint/2010/main" val="2552593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670984" y="1325881"/>
            <a:ext cx="9146117" cy="481414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265680" y="151136"/>
            <a:ext cx="10058400" cy="1450757"/>
          </a:xfrm>
        </p:spPr>
        <p:txBody>
          <a:bodyPr/>
          <a:lstStyle/>
          <a:p>
            <a:r>
              <a:rPr kumimoji="1" lang="ja-JP" altLang="en-US" b="1" dirty="0" smtClean="0">
                <a:latin typeface="メイリオ" panose="020B0604030504040204" pitchFamily="50" charset="-128"/>
                <a:ea typeface="メイリオ" panose="020B0604030504040204" pitchFamily="50" charset="-128"/>
              </a:rPr>
              <a:t>今回お話しする検査の内容</a:t>
            </a:r>
            <a:endParaRPr kumimoji="1" lang="ja-JP" altLang="en-US" b="1"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927947" y="1601893"/>
            <a:ext cx="10058400" cy="4555067"/>
          </a:xfrm>
        </p:spPr>
        <p:txBody>
          <a:bodyPr>
            <a:normAutofit/>
          </a:bodyPr>
          <a:lstStyle/>
          <a:p>
            <a:r>
              <a:rPr kumimoji="1" lang="ja-JP" altLang="en-US" sz="4400" dirty="0" smtClean="0">
                <a:latin typeface="メイリオ" panose="020B0604030504040204" pitchFamily="50" charset="-128"/>
                <a:ea typeface="メイリオ" panose="020B0604030504040204" pitchFamily="50" charset="-128"/>
              </a:rPr>
              <a:t>①胸部レントゲン・</a:t>
            </a:r>
            <a:r>
              <a:rPr kumimoji="1" lang="en-US" altLang="ja-JP" sz="4400" dirty="0" smtClean="0">
                <a:latin typeface="メイリオ" panose="020B0604030504040204" pitchFamily="50" charset="-128"/>
                <a:ea typeface="メイリオ" panose="020B0604030504040204" pitchFamily="50" charset="-128"/>
              </a:rPr>
              <a:t>CT</a:t>
            </a:r>
            <a:r>
              <a:rPr kumimoji="1" lang="ja-JP" altLang="en-US" sz="4400" dirty="0" smtClean="0">
                <a:latin typeface="メイリオ" panose="020B0604030504040204" pitchFamily="50" charset="-128"/>
                <a:ea typeface="メイリオ" panose="020B0604030504040204" pitchFamily="50" charset="-128"/>
              </a:rPr>
              <a:t>検査</a:t>
            </a:r>
            <a:endParaRPr kumimoji="1" lang="en-US" altLang="ja-JP" sz="4400" dirty="0" smtClean="0">
              <a:latin typeface="メイリオ" panose="020B0604030504040204" pitchFamily="50" charset="-128"/>
              <a:ea typeface="メイリオ" panose="020B0604030504040204" pitchFamily="50" charset="-128"/>
            </a:endParaRPr>
          </a:p>
          <a:p>
            <a:r>
              <a:rPr lang="ja-JP" altLang="en-US" sz="4400" dirty="0" smtClean="0">
                <a:latin typeface="メイリオ" panose="020B0604030504040204" pitchFamily="50" charset="-128"/>
                <a:ea typeface="メイリオ" panose="020B0604030504040204" pitchFamily="50" charset="-128"/>
              </a:rPr>
              <a:t>②</a:t>
            </a:r>
            <a:r>
              <a:rPr lang="en-US" altLang="ja-JP" sz="4400" dirty="0" smtClean="0">
                <a:latin typeface="メイリオ" panose="020B0604030504040204" pitchFamily="50" charset="-128"/>
                <a:ea typeface="メイリオ" panose="020B0604030504040204" pitchFamily="50" charset="-128"/>
              </a:rPr>
              <a:t>MRI</a:t>
            </a:r>
            <a:r>
              <a:rPr lang="ja-JP" altLang="en-US" sz="4400" dirty="0" smtClean="0">
                <a:latin typeface="メイリオ" panose="020B0604030504040204" pitchFamily="50" charset="-128"/>
                <a:ea typeface="メイリオ" panose="020B0604030504040204" pitchFamily="50" charset="-128"/>
              </a:rPr>
              <a:t>検査</a:t>
            </a:r>
            <a:endParaRPr lang="en-US" altLang="ja-JP" sz="4400" dirty="0" smtClean="0">
              <a:latin typeface="メイリオ" panose="020B0604030504040204" pitchFamily="50" charset="-128"/>
              <a:ea typeface="メイリオ" panose="020B0604030504040204" pitchFamily="50" charset="-128"/>
            </a:endParaRPr>
          </a:p>
          <a:p>
            <a:r>
              <a:rPr kumimoji="1" lang="ja-JP" altLang="en-US" sz="4400" dirty="0" smtClean="0">
                <a:latin typeface="メイリオ" panose="020B0604030504040204" pitchFamily="50" charset="-128"/>
                <a:ea typeface="メイリオ" panose="020B0604030504040204" pitchFamily="50" charset="-128"/>
              </a:rPr>
              <a:t>③骨密度検査</a:t>
            </a:r>
            <a:endParaRPr kumimoji="1" lang="en-US" altLang="ja-JP" sz="4400" dirty="0" smtClean="0">
              <a:latin typeface="メイリオ" panose="020B0604030504040204" pitchFamily="50" charset="-128"/>
              <a:ea typeface="メイリオ" panose="020B0604030504040204" pitchFamily="50" charset="-128"/>
            </a:endParaRPr>
          </a:p>
          <a:p>
            <a:r>
              <a:rPr lang="ja-JP" altLang="en-US" sz="4400" dirty="0" smtClean="0">
                <a:latin typeface="メイリオ" panose="020B0604030504040204" pitchFamily="50" charset="-128"/>
                <a:ea typeface="メイリオ" panose="020B0604030504040204" pitchFamily="50" charset="-128"/>
              </a:rPr>
              <a:t>④マンモグラフィ・乳腺エコー</a:t>
            </a:r>
            <a:endParaRPr lang="en-US" altLang="ja-JP" sz="4400" dirty="0" smtClean="0">
              <a:latin typeface="メイリオ" panose="020B0604030504040204" pitchFamily="50" charset="-128"/>
              <a:ea typeface="メイリオ" panose="020B0604030504040204" pitchFamily="50" charset="-128"/>
            </a:endParaRPr>
          </a:p>
          <a:p>
            <a:r>
              <a:rPr lang="ja-JP" altLang="en-US" sz="4400" dirty="0" smtClean="0">
                <a:latin typeface="メイリオ" panose="020B0604030504040204" pitchFamily="50" charset="-128"/>
                <a:ea typeface="メイリオ" panose="020B0604030504040204" pitchFamily="50" charset="-128"/>
              </a:rPr>
              <a:t>⑤甲状腺・頸動脈エコー</a:t>
            </a:r>
            <a:endParaRPr lang="en-US" altLang="ja-JP" sz="4400" dirty="0" smtClean="0">
              <a:latin typeface="メイリオ" panose="020B0604030504040204" pitchFamily="50" charset="-128"/>
              <a:ea typeface="メイリオ" panose="020B0604030504040204" pitchFamily="50" charset="-128"/>
            </a:endParaRPr>
          </a:p>
          <a:p>
            <a:r>
              <a:rPr lang="ja-JP" altLang="en-US" sz="4400" dirty="0">
                <a:latin typeface="メイリオ" panose="020B0604030504040204" pitchFamily="50" charset="-128"/>
                <a:ea typeface="メイリオ" panose="020B0604030504040204" pitchFamily="50" charset="-128"/>
              </a:rPr>
              <a:t>⑥</a:t>
            </a:r>
            <a:r>
              <a:rPr kumimoji="1" lang="ja-JP" altLang="en-US" sz="4400" dirty="0" smtClean="0">
                <a:latin typeface="メイリオ" panose="020B0604030504040204" pitchFamily="50" charset="-128"/>
                <a:ea typeface="メイリオ" panose="020B0604030504040204" pitchFamily="50" charset="-128"/>
              </a:rPr>
              <a:t>胃透視検査</a:t>
            </a:r>
            <a:endParaRPr kumimoji="1" lang="ja-JP" altLang="en-US" sz="4400" dirty="0">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3696" y="2878666"/>
            <a:ext cx="1884342" cy="3261361"/>
          </a:xfrm>
          <a:prstGeom prst="rect">
            <a:avLst/>
          </a:prstGeom>
        </p:spPr>
      </p:pic>
    </p:spTree>
    <p:extLst>
      <p:ext uri="{BB962C8B-B14F-4D97-AF65-F5344CB8AC3E}">
        <p14:creationId xmlns:p14="http://schemas.microsoft.com/office/powerpoint/2010/main" val="105440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188842" y="2236304"/>
            <a:ext cx="8328991" cy="3717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胃透視検査</a:t>
            </a:r>
            <a:endParaRPr kumimoji="1" lang="ja-JP" altLang="en-US" dirty="0"/>
          </a:p>
        </p:txBody>
      </p:sp>
      <p:sp>
        <p:nvSpPr>
          <p:cNvPr id="3" name="コンテンツ プレースホルダー 2"/>
          <p:cNvSpPr>
            <a:spLocks noGrp="1"/>
          </p:cNvSpPr>
          <p:nvPr>
            <p:ph idx="1"/>
          </p:nvPr>
        </p:nvSpPr>
        <p:spPr>
          <a:xfrm>
            <a:off x="397563" y="2683564"/>
            <a:ext cx="8120270" cy="2822714"/>
          </a:xfrm>
        </p:spPr>
        <p:txBody>
          <a:bodyPr>
            <a:noAutofit/>
          </a:bodyPr>
          <a:lstStyle/>
          <a:p>
            <a:r>
              <a:rPr kumimoji="1" lang="ja-JP" altLang="en-US" sz="4000" u="sng" dirty="0" smtClean="0">
                <a:latin typeface="メイリオ" panose="020B0604030504040204" pitchFamily="50" charset="-128"/>
                <a:ea typeface="メイリオ" panose="020B0604030504040204" pitchFamily="50" charset="-128"/>
              </a:rPr>
              <a:t>胃を膨らませた状態</a:t>
            </a:r>
            <a:r>
              <a:rPr kumimoji="1" lang="ja-JP" altLang="en-US" sz="4000" dirty="0" smtClean="0">
                <a:latin typeface="メイリオ" panose="020B0604030504040204" pitchFamily="50" charset="-128"/>
                <a:ea typeface="メイリオ" panose="020B0604030504040204" pitchFamily="50" charset="-128"/>
              </a:rPr>
              <a:t>で</a:t>
            </a:r>
            <a:endParaRPr kumimoji="1" lang="en-US" altLang="ja-JP" sz="4000" dirty="0" smtClean="0">
              <a:latin typeface="メイリオ" panose="020B0604030504040204" pitchFamily="50" charset="-128"/>
              <a:ea typeface="メイリオ" panose="020B0604030504040204" pitchFamily="50" charset="-128"/>
            </a:endParaRPr>
          </a:p>
          <a:p>
            <a:r>
              <a:rPr kumimoji="1" lang="ja-JP" altLang="en-US" sz="4000" dirty="0" smtClean="0">
                <a:latin typeface="メイリオ" panose="020B0604030504040204" pitchFamily="50" charset="-128"/>
                <a:ea typeface="メイリオ" panose="020B0604030504040204" pitchFamily="50" charset="-128"/>
              </a:rPr>
              <a:t>バリウムを飲んでもらい、</a:t>
            </a:r>
            <a:endParaRPr kumimoji="1" lang="en-US" altLang="ja-JP" sz="4000" dirty="0" smtClean="0">
              <a:latin typeface="メイリオ" panose="020B0604030504040204" pitchFamily="50" charset="-128"/>
              <a:ea typeface="メイリオ" panose="020B0604030504040204" pitchFamily="50" charset="-128"/>
            </a:endParaRPr>
          </a:p>
          <a:p>
            <a:r>
              <a:rPr kumimoji="1" lang="ja-JP" altLang="en-US" sz="4000" dirty="0" smtClean="0">
                <a:latin typeface="メイリオ" panose="020B0604030504040204" pitchFamily="50" charset="-128"/>
                <a:ea typeface="メイリオ" panose="020B0604030504040204" pitchFamily="50" charset="-128"/>
              </a:rPr>
              <a:t>胃の粘膜にバリウムを付着させ</a:t>
            </a:r>
            <a:endParaRPr kumimoji="1" lang="en-US" altLang="ja-JP" sz="4000" dirty="0" smtClean="0">
              <a:latin typeface="メイリオ" panose="020B0604030504040204" pitchFamily="50" charset="-128"/>
              <a:ea typeface="メイリオ" panose="020B0604030504040204" pitchFamily="50" charset="-128"/>
            </a:endParaRPr>
          </a:p>
          <a:p>
            <a:r>
              <a:rPr lang="ja-JP" altLang="en-US" sz="4000" dirty="0">
                <a:latin typeface="メイリオ" panose="020B0604030504040204" pitchFamily="50" charset="-128"/>
                <a:ea typeface="メイリオ" panose="020B0604030504040204" pitchFamily="50" charset="-128"/>
              </a:rPr>
              <a:t>あらゆる角度</a:t>
            </a:r>
            <a:r>
              <a:rPr lang="ja-JP" altLang="en-US" sz="4000" dirty="0" smtClean="0">
                <a:latin typeface="メイリオ" panose="020B0604030504040204" pitchFamily="50" charset="-128"/>
                <a:ea typeface="メイリオ" panose="020B0604030504040204" pitchFamily="50" charset="-128"/>
              </a:rPr>
              <a:t>から撮影を行う検査</a:t>
            </a:r>
            <a:endParaRPr kumimoji="1" lang="ja-JP" altLang="en-US" sz="4000" dirty="0">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3"/>
          <a:stretch>
            <a:fillRect/>
          </a:stretch>
        </p:blipFill>
        <p:spPr>
          <a:xfrm>
            <a:off x="4163785" y="33944"/>
            <a:ext cx="2094555" cy="1811790"/>
          </a:xfrm>
          <a:prstGeom prst="rect">
            <a:avLst/>
          </a:prstGeom>
        </p:spPr>
      </p:pic>
      <p:pic>
        <p:nvPicPr>
          <p:cNvPr id="6" name="図 5"/>
          <p:cNvPicPr>
            <a:picLocks noChangeAspect="1"/>
          </p:cNvPicPr>
          <p:nvPr/>
        </p:nvPicPr>
        <p:blipFill>
          <a:blip r:embed="rId4"/>
          <a:stretch>
            <a:fillRect/>
          </a:stretch>
        </p:blipFill>
        <p:spPr>
          <a:xfrm>
            <a:off x="9422295" y="3780305"/>
            <a:ext cx="2551043" cy="2362077"/>
          </a:xfrm>
          <a:prstGeom prst="rect">
            <a:avLst/>
          </a:prstGeom>
        </p:spPr>
      </p:pic>
      <p:pic>
        <p:nvPicPr>
          <p:cNvPr id="7" name="図 6"/>
          <p:cNvPicPr>
            <a:picLocks noChangeAspect="1"/>
          </p:cNvPicPr>
          <p:nvPr/>
        </p:nvPicPr>
        <p:blipFill>
          <a:blip r:embed="rId5"/>
          <a:stretch>
            <a:fillRect/>
          </a:stretch>
        </p:blipFill>
        <p:spPr>
          <a:xfrm>
            <a:off x="8706677" y="1845734"/>
            <a:ext cx="1969953" cy="2455505"/>
          </a:xfrm>
          <a:prstGeom prst="rect">
            <a:avLst/>
          </a:prstGeom>
        </p:spPr>
      </p:pic>
    </p:spTree>
    <p:extLst>
      <p:ext uri="{BB962C8B-B14F-4D97-AF65-F5344CB8AC3E}">
        <p14:creationId xmlns:p14="http://schemas.microsoft.com/office/powerpoint/2010/main" val="3210586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srcRect l="3296" r="2104"/>
          <a:stretch/>
        </p:blipFill>
        <p:spPr>
          <a:xfrm>
            <a:off x="3081130" y="1224419"/>
            <a:ext cx="5784574" cy="4925995"/>
          </a:xfrm>
          <a:prstGeom prst="rect">
            <a:avLst/>
          </a:prstGeom>
        </p:spPr>
      </p:pic>
      <p:sp>
        <p:nvSpPr>
          <p:cNvPr id="6" name="テキスト ボックス 5"/>
          <p:cNvSpPr txBox="1"/>
          <p:nvPr/>
        </p:nvSpPr>
        <p:spPr>
          <a:xfrm>
            <a:off x="576469" y="578088"/>
            <a:ext cx="9978887" cy="646331"/>
          </a:xfrm>
          <a:prstGeom prst="rect">
            <a:avLst/>
          </a:prstGeom>
          <a:noFill/>
        </p:spPr>
        <p:txBody>
          <a:bodyPr wrap="square" rtlCol="0">
            <a:spAutoFit/>
          </a:bodyPr>
          <a:lstStyle/>
          <a:p>
            <a:r>
              <a:rPr kumimoji="1" lang="ja-JP" altLang="en-US" sz="3600" dirty="0" smtClean="0">
                <a:latin typeface="メイリオ" panose="020B0604030504040204" pitchFamily="50" charset="-128"/>
                <a:ea typeface="メイリオ" panose="020B0604030504040204" pitchFamily="50" charset="-128"/>
              </a:rPr>
              <a:t>実際の胃透視検査画像</a:t>
            </a:r>
            <a:endParaRPr kumimoji="1" lang="ja-JP" altLang="en-US" sz="3600" dirty="0">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a:blip r:embed="rId4"/>
          <a:stretch>
            <a:fillRect/>
          </a:stretch>
        </p:blipFill>
        <p:spPr>
          <a:xfrm>
            <a:off x="6114508" y="4943014"/>
            <a:ext cx="1036410" cy="1066892"/>
          </a:xfrm>
          <a:prstGeom prst="rect">
            <a:avLst/>
          </a:prstGeom>
        </p:spPr>
      </p:pic>
    </p:spTree>
    <p:extLst>
      <p:ext uri="{BB962C8B-B14F-4D97-AF65-F5344CB8AC3E}">
        <p14:creationId xmlns:p14="http://schemas.microsoft.com/office/powerpoint/2010/main" val="22706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正方形/長方形 1"/>
          <p:cNvSpPr/>
          <p:nvPr/>
        </p:nvSpPr>
        <p:spPr>
          <a:xfrm>
            <a:off x="1171161" y="1933017"/>
            <a:ext cx="9952382" cy="3046988"/>
          </a:xfrm>
          <a:prstGeom prst="rect">
            <a:avLst/>
          </a:prstGeom>
          <a:noFill/>
          <a:ln>
            <a:noFill/>
          </a:ln>
        </p:spPr>
        <p:txBody>
          <a:bodyPr wrap="square">
            <a:spAutoFit/>
          </a:bodyPr>
          <a:lstStyle/>
          <a:p>
            <a:pPr algn="ctr"/>
            <a:r>
              <a:rPr lang="ja-JP" altLang="en-US" sz="48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一度健診を受けてみませんか</a:t>
            </a:r>
            <a:r>
              <a:rPr lang="ja-JP" altLang="en-US" sz="48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48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lang="ja-JP" altLang="en-US" sz="4800" dirty="0">
                <a:latin typeface="メイリオ" panose="020B0604030504040204" pitchFamily="50" charset="-128"/>
                <a:ea typeface="メイリオ" panose="020B0604030504040204" pitchFamily="50" charset="-128"/>
              </a:rPr>
              <a:t/>
            </a:r>
            <a:br>
              <a:rPr lang="ja-JP" altLang="en-US" sz="4800" dirty="0">
                <a:latin typeface="メイリオ" panose="020B0604030504040204" pitchFamily="50" charset="-128"/>
                <a:ea typeface="メイリオ" panose="020B0604030504040204" pitchFamily="50" charset="-128"/>
              </a:rPr>
            </a:br>
            <a:r>
              <a:rPr lang="ja-JP" altLang="en-US" sz="48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あなた</a:t>
            </a:r>
            <a:r>
              <a:rPr lang="ja-JP" altLang="en-US" sz="48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　</a:t>
            </a:r>
            <a:r>
              <a:rPr lang="ja-JP" altLang="en-US" sz="4800" b="1" u="sng" dirty="0" smtClean="0">
                <a:latin typeface="メイリオ" panose="020B0604030504040204" pitchFamily="50" charset="-128"/>
                <a:ea typeface="メイリオ" panose="020B0604030504040204" pitchFamily="50" charset="-128"/>
              </a:rPr>
              <a:t>健康</a:t>
            </a:r>
            <a:r>
              <a:rPr lang="ja-JP" altLang="en-US" sz="48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を見直して</a:t>
            </a:r>
            <a:endParaRPr lang="en-US" altLang="ja-JP" sz="48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lang="ja-JP" altLang="en-US" sz="48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毎日</a:t>
            </a:r>
            <a:r>
              <a:rPr lang="ja-JP" altLang="en-US" sz="48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元気に</a:t>
            </a:r>
            <a:r>
              <a:rPr lang="ja-JP" altLang="en-US" sz="48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過ごしましょう！</a:t>
            </a:r>
            <a:endParaRPr lang="ja-JP" altLang="en-US" sz="48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a:blip r:embed="rId3"/>
          <a:stretch>
            <a:fillRect/>
          </a:stretch>
        </p:blipFill>
        <p:spPr>
          <a:xfrm>
            <a:off x="0" y="4515677"/>
            <a:ext cx="2342323" cy="2342323"/>
          </a:xfrm>
          <a:prstGeom prst="rect">
            <a:avLst/>
          </a:prstGeom>
        </p:spPr>
      </p:pic>
      <p:pic>
        <p:nvPicPr>
          <p:cNvPr id="7" name="図 6"/>
          <p:cNvPicPr>
            <a:picLocks noChangeAspect="1"/>
          </p:cNvPicPr>
          <p:nvPr/>
        </p:nvPicPr>
        <p:blipFill>
          <a:blip r:embed="rId4"/>
          <a:stretch>
            <a:fillRect/>
          </a:stretch>
        </p:blipFill>
        <p:spPr>
          <a:xfrm rot="19584212">
            <a:off x="9879391" y="83127"/>
            <a:ext cx="2127802" cy="2127802"/>
          </a:xfrm>
          <a:prstGeom prst="rect">
            <a:avLst/>
          </a:prstGeom>
        </p:spPr>
      </p:pic>
      <p:pic>
        <p:nvPicPr>
          <p:cNvPr id="8" name="図 7"/>
          <p:cNvPicPr>
            <a:picLocks noChangeAspect="1"/>
          </p:cNvPicPr>
          <p:nvPr/>
        </p:nvPicPr>
        <p:blipFill>
          <a:blip r:embed="rId5"/>
          <a:stretch>
            <a:fillRect/>
          </a:stretch>
        </p:blipFill>
        <p:spPr>
          <a:xfrm>
            <a:off x="8379228" y="0"/>
            <a:ext cx="1368479" cy="1309620"/>
          </a:xfrm>
          <a:prstGeom prst="rect">
            <a:avLst/>
          </a:prstGeom>
        </p:spPr>
      </p:pic>
      <p:pic>
        <p:nvPicPr>
          <p:cNvPr id="9" name="図 8"/>
          <p:cNvPicPr>
            <a:picLocks noChangeAspect="1"/>
          </p:cNvPicPr>
          <p:nvPr/>
        </p:nvPicPr>
        <p:blipFill>
          <a:blip r:embed="rId5"/>
          <a:stretch>
            <a:fillRect/>
          </a:stretch>
        </p:blipFill>
        <p:spPr>
          <a:xfrm>
            <a:off x="9260378" y="1215141"/>
            <a:ext cx="750140" cy="717876"/>
          </a:xfrm>
          <a:prstGeom prst="rect">
            <a:avLst/>
          </a:prstGeom>
        </p:spPr>
      </p:pic>
      <p:pic>
        <p:nvPicPr>
          <p:cNvPr id="11" name="図 10"/>
          <p:cNvPicPr>
            <a:picLocks noChangeAspect="1"/>
          </p:cNvPicPr>
          <p:nvPr/>
        </p:nvPicPr>
        <p:blipFill>
          <a:blip r:embed="rId6" cstate="print">
            <a:extLst>
              <a:ext uri="{BEBA8EAE-BF5A-486C-A8C5-ECC9F3942E4B}">
                <a14:imgProps xmlns:a14="http://schemas.microsoft.com/office/drawing/2010/main">
                  <a14:imgLayer r:embed="rId7">
                    <a14:imgEffect>
                      <a14:backgroundRemoval t="9639" b="89960" l="6325" r="93072">
                        <a14:foregroundMark x1="75000" y1="39357" x2="75000" y2="39357"/>
                        <a14:foregroundMark x1="93373" y1="63052" x2="93373" y2="63052"/>
                        <a14:foregroundMark x1="24398" y1="37349" x2="24398" y2="37349"/>
                        <a14:foregroundMark x1="6325" y1="59036" x2="6325" y2="59036"/>
                      </a14:backgroundRemoval>
                    </a14:imgEffect>
                  </a14:imgLayer>
                </a14:imgProps>
              </a:ext>
              <a:ext uri="{28A0092B-C50C-407E-A947-70E740481C1C}">
                <a14:useLocalDpi xmlns:a14="http://schemas.microsoft.com/office/drawing/2010/main" val="0"/>
              </a:ext>
            </a:extLst>
          </a:blip>
          <a:stretch>
            <a:fillRect/>
          </a:stretch>
        </p:blipFill>
        <p:spPr>
          <a:xfrm rot="993127">
            <a:off x="1127532" y="4003017"/>
            <a:ext cx="1113445" cy="835699"/>
          </a:xfrm>
          <a:prstGeom prst="rect">
            <a:avLst/>
          </a:prstGeom>
        </p:spPr>
      </p:pic>
    </p:spTree>
    <p:extLst>
      <p:ext uri="{BB962C8B-B14F-4D97-AF65-F5344CB8AC3E}">
        <p14:creationId xmlns:p14="http://schemas.microsoft.com/office/powerpoint/2010/main" val="260748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9076" y="229856"/>
            <a:ext cx="10058400" cy="1450757"/>
          </a:xfrm>
        </p:spPr>
        <p:txBody>
          <a:bodyPr/>
          <a:lstStyle/>
          <a:p>
            <a:r>
              <a:rPr kumimoji="1" lang="ja-JP" altLang="en-US" dirty="0" smtClean="0"/>
              <a:t>　胸部レントゲン検査</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00812" y="2052500"/>
            <a:ext cx="3709267" cy="4191262"/>
          </a:xfrm>
        </p:spPr>
      </p:pic>
      <p:sp>
        <p:nvSpPr>
          <p:cNvPr id="5" name="テキスト ボックス 4"/>
          <p:cNvSpPr txBox="1"/>
          <p:nvPr/>
        </p:nvSpPr>
        <p:spPr>
          <a:xfrm>
            <a:off x="531308" y="2052500"/>
            <a:ext cx="10056327" cy="2585323"/>
          </a:xfrm>
          <a:prstGeom prst="rect">
            <a:avLst/>
          </a:prstGeom>
          <a:noFill/>
        </p:spPr>
        <p:txBody>
          <a:bodyPr wrap="square" rtlCol="0">
            <a:spAutoFit/>
          </a:bodyPr>
          <a:lstStyle/>
          <a:p>
            <a:r>
              <a:rPr lang="en-US" altLang="ja-JP" sz="3600" b="1" u="sng" dirty="0" smtClean="0">
                <a:latin typeface="メイリオ" panose="020B0604030504040204" pitchFamily="50" charset="-128"/>
                <a:ea typeface="メイリオ" panose="020B0604030504040204" pitchFamily="50" charset="-128"/>
              </a:rPr>
              <a:t>X</a:t>
            </a:r>
            <a:r>
              <a:rPr lang="ja-JP" altLang="en-US" sz="3600" b="1" u="sng" dirty="0" smtClean="0">
                <a:latin typeface="メイリオ" panose="020B0604030504040204" pitchFamily="50" charset="-128"/>
                <a:ea typeface="メイリオ" panose="020B0604030504040204" pitchFamily="50" charset="-128"/>
              </a:rPr>
              <a:t>線</a:t>
            </a:r>
            <a:r>
              <a:rPr lang="ja-JP" altLang="en-US" sz="3600" dirty="0" smtClean="0">
                <a:latin typeface="メイリオ" panose="020B0604030504040204" pitchFamily="50" charset="-128"/>
                <a:ea typeface="メイリオ" panose="020B0604030504040204" pitchFamily="50" charset="-128"/>
              </a:rPr>
              <a:t>を使って撮影する胸の写真です。</a:t>
            </a:r>
            <a:endParaRPr lang="en-US" altLang="ja-JP" sz="3600" dirty="0" smtClean="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見える範囲を最大限にするために</a:t>
            </a:r>
            <a:endParaRPr lang="en-US" altLang="ja-JP" sz="3600" dirty="0" smtClean="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大きく息を吸って止めた状態で</a:t>
            </a:r>
            <a:endParaRPr lang="en-US" altLang="ja-JP" sz="3600" dirty="0" smtClean="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撮影します</a:t>
            </a:r>
            <a:endParaRPr lang="en-US" altLang="ja-JP" sz="3600" dirty="0" smtClean="0">
              <a:latin typeface="メイリオ" panose="020B0604030504040204" pitchFamily="50" charset="-128"/>
              <a:ea typeface="メイリオ" panose="020B0604030504040204" pitchFamily="50" charset="-128"/>
            </a:endParaRPr>
          </a:p>
          <a:p>
            <a:endParaRPr kumimoji="1" lang="ja-JP" altLang="en-US" dirty="0"/>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9777" y="112402"/>
            <a:ext cx="1878563" cy="1624958"/>
          </a:xfrm>
          <a:prstGeom prst="rect">
            <a:avLst/>
          </a:prstGeom>
        </p:spPr>
      </p:pic>
      <p:sp>
        <p:nvSpPr>
          <p:cNvPr id="7" name="右矢印 6"/>
          <p:cNvSpPr/>
          <p:nvPr/>
        </p:nvSpPr>
        <p:spPr>
          <a:xfrm>
            <a:off x="531308" y="4598118"/>
            <a:ext cx="1543283" cy="1437105"/>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566003" y="4578628"/>
            <a:ext cx="5742993" cy="1569660"/>
          </a:xfrm>
          <a:prstGeom prst="rect">
            <a:avLst/>
          </a:prstGeom>
          <a:noFill/>
        </p:spPr>
        <p:txBody>
          <a:bodyPr wrap="square" rtlCol="0">
            <a:spAutoFit/>
          </a:bodyPr>
          <a:lstStyle/>
          <a:p>
            <a:r>
              <a:rPr lang="ja-JP" altLang="en-US" sz="3200" b="1" dirty="0">
                <a:solidFill>
                  <a:srgbClr val="FF5050"/>
                </a:solidFill>
                <a:latin typeface="メイリオ" panose="020B0604030504040204" pitchFamily="50" charset="-128"/>
                <a:ea typeface="メイリオ" panose="020B0604030504040204" pitchFamily="50" charset="-128"/>
              </a:rPr>
              <a:t>心臓</a:t>
            </a:r>
            <a:r>
              <a:rPr lang="ja-JP" altLang="en-US" sz="3200" dirty="0">
                <a:latin typeface="メイリオ" panose="020B0604030504040204" pitchFamily="50" charset="-128"/>
                <a:ea typeface="メイリオ" panose="020B0604030504040204" pitchFamily="50" charset="-128"/>
              </a:rPr>
              <a:t>の大きさ</a:t>
            </a:r>
            <a:r>
              <a:rPr lang="ja-JP" altLang="en-US" sz="3200" dirty="0" smtClean="0">
                <a:latin typeface="メイリオ" panose="020B0604030504040204" pitchFamily="50" charset="-128"/>
                <a:ea typeface="メイリオ" panose="020B0604030504040204" pitchFamily="50" charset="-128"/>
              </a:rPr>
              <a:t>、</a:t>
            </a:r>
            <a:endParaRPr lang="en-US" altLang="ja-JP" sz="3200" dirty="0" smtClean="0">
              <a:latin typeface="メイリオ" panose="020B0604030504040204" pitchFamily="50" charset="-128"/>
              <a:ea typeface="メイリオ" panose="020B0604030504040204" pitchFamily="50" charset="-128"/>
            </a:endParaRPr>
          </a:p>
          <a:p>
            <a:r>
              <a:rPr lang="ja-JP" altLang="en-US" sz="3200" dirty="0" smtClean="0">
                <a:latin typeface="メイリオ" panose="020B0604030504040204" pitchFamily="50" charset="-128"/>
                <a:ea typeface="メイリオ" panose="020B0604030504040204" pitchFamily="50" charset="-128"/>
              </a:rPr>
              <a:t>左右</a:t>
            </a:r>
            <a:r>
              <a:rPr lang="ja-JP" altLang="en-US" sz="3200" dirty="0">
                <a:latin typeface="メイリオ" panose="020B0604030504040204" pitchFamily="50" charset="-128"/>
                <a:ea typeface="メイリオ" panose="020B0604030504040204" pitchFamily="50" charset="-128"/>
              </a:rPr>
              <a:t>の</a:t>
            </a:r>
            <a:r>
              <a:rPr lang="ja-JP" altLang="en-US" sz="3200" b="1" dirty="0">
                <a:solidFill>
                  <a:srgbClr val="FF5050"/>
                </a:solidFill>
                <a:latin typeface="メイリオ" panose="020B0604030504040204" pitchFamily="50" charset="-128"/>
                <a:ea typeface="メイリオ" panose="020B0604030504040204" pitchFamily="50" charset="-128"/>
              </a:rPr>
              <a:t>肺</a:t>
            </a:r>
            <a:r>
              <a:rPr lang="ja-JP" altLang="en-US" sz="3200" dirty="0" smtClean="0">
                <a:latin typeface="メイリオ" panose="020B0604030504040204" pitchFamily="50" charset="-128"/>
                <a:ea typeface="メイリオ" panose="020B0604030504040204" pitchFamily="50" charset="-128"/>
              </a:rPr>
              <a:t>の</a:t>
            </a:r>
            <a:r>
              <a:rPr lang="ja-JP" altLang="en-US" sz="3200" dirty="0">
                <a:latin typeface="メイリオ" panose="020B0604030504040204" pitchFamily="50" charset="-128"/>
                <a:ea typeface="メイリオ" panose="020B0604030504040204" pitchFamily="50" charset="-128"/>
              </a:rPr>
              <a:t>状態</a:t>
            </a:r>
            <a:r>
              <a:rPr lang="ja-JP" altLang="en-US" sz="3200" dirty="0" smtClean="0">
                <a:latin typeface="メイリオ" panose="020B0604030504040204" pitchFamily="50" charset="-128"/>
                <a:ea typeface="メイリオ" panose="020B0604030504040204" pitchFamily="50" charset="-128"/>
              </a:rPr>
              <a:t>や病変、</a:t>
            </a:r>
            <a:endParaRPr lang="en-US" altLang="ja-JP" sz="3200" dirty="0" smtClean="0">
              <a:latin typeface="メイリオ" panose="020B0604030504040204" pitchFamily="50" charset="-128"/>
              <a:ea typeface="メイリオ" panose="020B0604030504040204" pitchFamily="50" charset="-128"/>
            </a:endParaRPr>
          </a:p>
          <a:p>
            <a:r>
              <a:rPr lang="ja-JP" altLang="en-US" sz="3200" dirty="0" smtClean="0">
                <a:latin typeface="メイリオ" panose="020B0604030504040204" pitchFamily="50" charset="-128"/>
                <a:ea typeface="メイリオ" panose="020B0604030504040204" pitchFamily="50" charset="-128"/>
              </a:rPr>
              <a:t>肋骨などの</a:t>
            </a:r>
            <a:r>
              <a:rPr lang="ja-JP" altLang="en-US" sz="3200" b="1" dirty="0" smtClean="0">
                <a:solidFill>
                  <a:srgbClr val="FF5050"/>
                </a:solidFill>
                <a:latin typeface="メイリオ" panose="020B0604030504040204" pitchFamily="50" charset="-128"/>
                <a:ea typeface="メイリオ" panose="020B0604030504040204" pitchFamily="50" charset="-128"/>
              </a:rPr>
              <a:t>骨折</a:t>
            </a:r>
            <a:r>
              <a:rPr lang="ja-JP" altLang="en-US" sz="3200" dirty="0" smtClean="0">
                <a:latin typeface="メイリオ" panose="020B0604030504040204" pitchFamily="50" charset="-128"/>
                <a:ea typeface="メイリオ" panose="020B0604030504040204" pitchFamily="50" charset="-128"/>
              </a:rPr>
              <a:t>がわかる！</a:t>
            </a:r>
            <a:endParaRPr kumimoji="1" lang="ja-JP" altLang="en-US" sz="3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0343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胸部</a:t>
            </a:r>
            <a:r>
              <a:rPr kumimoji="1" lang="en-US" altLang="ja-JP" dirty="0" smtClean="0"/>
              <a:t>CT</a:t>
            </a:r>
            <a:r>
              <a:rPr kumimoji="1" lang="ja-JP" altLang="en-US" dirty="0" smtClean="0"/>
              <a:t>検査</a:t>
            </a:r>
            <a:endParaRPr kumimoji="1" lang="ja-JP" altLang="en-US" dirty="0"/>
          </a:p>
        </p:txBody>
      </p:sp>
      <p:pic>
        <p:nvPicPr>
          <p:cNvPr id="4" name="コンテンツ プレースホルダー 3"/>
          <p:cNvPicPr>
            <a:picLocks noGrp="1" noChangeAspect="1"/>
          </p:cNvPicPr>
          <p:nvPr>
            <p:ph idx="1"/>
          </p:nvPr>
        </p:nvPicPr>
        <p:blipFill>
          <a:blip r:embed="rId3"/>
          <a:stretch>
            <a:fillRect/>
          </a:stretch>
        </p:blipFill>
        <p:spPr>
          <a:xfrm>
            <a:off x="9617437" y="2865995"/>
            <a:ext cx="2329620" cy="3519596"/>
          </a:xfrm>
          <a:prstGeom prst="rect">
            <a:avLst/>
          </a:prstGeom>
        </p:spPr>
      </p:pic>
      <p:pic>
        <p:nvPicPr>
          <p:cNvPr id="5" name="図 4"/>
          <p:cNvPicPr>
            <a:picLocks noChangeAspect="1"/>
          </p:cNvPicPr>
          <p:nvPr/>
        </p:nvPicPr>
        <p:blipFill>
          <a:blip r:embed="rId4"/>
          <a:stretch>
            <a:fillRect/>
          </a:stretch>
        </p:blipFill>
        <p:spPr>
          <a:xfrm>
            <a:off x="7198510" y="2841587"/>
            <a:ext cx="2418927" cy="3576203"/>
          </a:xfrm>
          <a:prstGeom prst="rect">
            <a:avLst/>
          </a:prstGeom>
        </p:spPr>
      </p:pic>
      <p:sp>
        <p:nvSpPr>
          <p:cNvPr id="3" name="テキスト ボックス 2"/>
          <p:cNvSpPr txBox="1"/>
          <p:nvPr/>
        </p:nvSpPr>
        <p:spPr>
          <a:xfrm>
            <a:off x="520604" y="2037102"/>
            <a:ext cx="10287000" cy="1969770"/>
          </a:xfrm>
          <a:prstGeom prst="rect">
            <a:avLst/>
          </a:prstGeom>
          <a:noFill/>
        </p:spPr>
        <p:txBody>
          <a:bodyPr wrap="square" rtlCol="0">
            <a:spAutoFit/>
          </a:bodyPr>
          <a:lstStyle/>
          <a:p>
            <a:r>
              <a:rPr lang="en-US" altLang="ja-JP" sz="3600" dirty="0" smtClean="0">
                <a:latin typeface="メイリオ" panose="020B0604030504040204" pitchFamily="50" charset="-128"/>
                <a:ea typeface="メイリオ" panose="020B0604030504040204" pitchFamily="50" charset="-128"/>
              </a:rPr>
              <a:t>X</a:t>
            </a:r>
            <a:r>
              <a:rPr lang="ja-JP" altLang="en-US" sz="3600" dirty="0" smtClean="0">
                <a:latin typeface="メイリオ" panose="020B0604030504040204" pitchFamily="50" charset="-128"/>
                <a:ea typeface="メイリオ" panose="020B0604030504040204" pitchFamily="50" charset="-128"/>
              </a:rPr>
              <a:t>線</a:t>
            </a:r>
            <a:r>
              <a:rPr lang="ja-JP" altLang="en-US" sz="3600" dirty="0">
                <a:latin typeface="メイリオ" panose="020B0604030504040204" pitchFamily="50" charset="-128"/>
                <a:ea typeface="メイリオ" panose="020B0604030504040204" pitchFamily="50" charset="-128"/>
              </a:rPr>
              <a:t>を利用して、身体</a:t>
            </a:r>
            <a:r>
              <a:rPr lang="ja-JP" altLang="en-US" sz="3600" dirty="0" smtClean="0">
                <a:latin typeface="メイリオ" panose="020B0604030504040204" pitchFamily="50" charset="-128"/>
                <a:ea typeface="メイリオ" panose="020B0604030504040204" pitchFamily="50" charset="-128"/>
              </a:rPr>
              <a:t>の</a:t>
            </a:r>
            <a:r>
              <a:rPr lang="ja-JP" altLang="en-US" sz="3600" b="1" u="sng" dirty="0" smtClean="0">
                <a:solidFill>
                  <a:srgbClr val="00B0F0"/>
                </a:solidFill>
                <a:latin typeface="メイリオ" panose="020B0604030504040204" pitchFamily="50" charset="-128"/>
                <a:ea typeface="メイリオ" panose="020B0604030504040204" pitchFamily="50" charset="-128"/>
              </a:rPr>
              <a:t>輪切り像</a:t>
            </a:r>
            <a:r>
              <a:rPr lang="ja-JP" altLang="en-US" sz="3600" dirty="0" smtClean="0">
                <a:latin typeface="メイリオ" panose="020B0604030504040204" pitchFamily="50" charset="-128"/>
                <a:ea typeface="メイリオ" panose="020B0604030504040204" pitchFamily="50" charset="-128"/>
              </a:rPr>
              <a:t>を</a:t>
            </a:r>
            <a:r>
              <a:rPr lang="ja-JP" altLang="en-US" sz="3600" dirty="0">
                <a:latin typeface="メイリオ" panose="020B0604030504040204" pitchFamily="50" charset="-128"/>
                <a:ea typeface="メイリオ" panose="020B0604030504040204" pitchFamily="50" charset="-128"/>
              </a:rPr>
              <a:t>撮影する</a:t>
            </a:r>
            <a:r>
              <a:rPr lang="ja-JP" altLang="en-US" sz="3600" dirty="0" smtClean="0">
                <a:latin typeface="メイリオ" panose="020B0604030504040204" pitchFamily="50" charset="-128"/>
                <a:ea typeface="メイリオ" panose="020B0604030504040204" pitchFamily="50" charset="-128"/>
              </a:rPr>
              <a:t>検査</a:t>
            </a:r>
            <a:endParaRPr lang="en-US" altLang="ja-JP" sz="3600" dirty="0" smtClean="0">
              <a:latin typeface="メイリオ" panose="020B0604030504040204" pitchFamily="50" charset="-128"/>
              <a:ea typeface="メイリオ" panose="020B0604030504040204" pitchFamily="50" charset="-128"/>
            </a:endParaRPr>
          </a:p>
          <a:p>
            <a:endParaRPr lang="en-US" altLang="ja-JP" sz="3600" dirty="0" smtClean="0">
              <a:latin typeface="メイリオ" panose="020B0604030504040204" pitchFamily="50" charset="-128"/>
              <a:ea typeface="メイリオ" panose="020B0604030504040204" pitchFamily="50" charset="-128"/>
            </a:endParaRPr>
          </a:p>
          <a:p>
            <a:endParaRPr lang="en-US" altLang="ja-JP" sz="3200" dirty="0" smtClean="0">
              <a:latin typeface="メイリオ" panose="020B0604030504040204" pitchFamily="50" charset="-128"/>
              <a:ea typeface="メイリオ" panose="020B0604030504040204" pitchFamily="50" charset="-128"/>
            </a:endParaRPr>
          </a:p>
          <a:p>
            <a:endParaRPr kumimoji="1" lang="ja-JP" altLang="en-US" dirty="0"/>
          </a:p>
        </p:txBody>
      </p:sp>
      <p:sp>
        <p:nvSpPr>
          <p:cNvPr id="8" name="テキスト ボックス 7"/>
          <p:cNvSpPr txBox="1"/>
          <p:nvPr/>
        </p:nvSpPr>
        <p:spPr>
          <a:xfrm>
            <a:off x="520604" y="3053217"/>
            <a:ext cx="6177377" cy="3293209"/>
          </a:xfrm>
          <a:prstGeom prst="rect">
            <a:avLst/>
          </a:prstGeom>
          <a:noFill/>
        </p:spPr>
        <p:txBody>
          <a:bodyPr wrap="square" rtlCol="0">
            <a:spAutoFit/>
          </a:bodyPr>
          <a:lstStyle/>
          <a:p>
            <a:r>
              <a:rPr kumimoji="1" lang="ja-JP" altLang="en-US" sz="3600" dirty="0" smtClean="0">
                <a:latin typeface="メイリオ" panose="020B0604030504040204" pitchFamily="50" charset="-128"/>
                <a:ea typeface="メイリオ" panose="020B0604030504040204" pitchFamily="50" charset="-128"/>
              </a:rPr>
              <a:t>・検査時間は</a:t>
            </a:r>
            <a:r>
              <a:rPr lang="ja-JP" altLang="en-US" sz="3600" dirty="0" smtClean="0">
                <a:latin typeface="メイリオ" panose="020B0604030504040204" pitchFamily="50" charset="-128"/>
                <a:ea typeface="メイリオ" panose="020B0604030504040204" pitchFamily="50" charset="-128"/>
              </a:rPr>
              <a:t>５～１０分程度</a:t>
            </a:r>
            <a:endParaRPr lang="en-US" altLang="ja-JP" sz="3600" dirty="0" smtClean="0">
              <a:latin typeface="メイリオ" panose="020B0604030504040204" pitchFamily="50" charset="-128"/>
              <a:ea typeface="メイリオ" panose="020B0604030504040204" pitchFamily="50" charset="-128"/>
            </a:endParaRPr>
          </a:p>
          <a:p>
            <a:endParaRPr lang="en-US" altLang="ja-JP" sz="3200" dirty="0" smtClean="0">
              <a:latin typeface="メイリオ" panose="020B0604030504040204" pitchFamily="50" charset="-128"/>
              <a:ea typeface="メイリオ" panose="020B0604030504040204" pitchFamily="50" charset="-128"/>
            </a:endParaRPr>
          </a:p>
          <a:p>
            <a:r>
              <a:rPr kumimoji="1" lang="ja-JP" altLang="en-US" sz="3600" dirty="0" smtClean="0">
                <a:latin typeface="メイリオ" panose="020B0604030504040204" pitchFamily="50" charset="-128"/>
                <a:ea typeface="メイリオ" panose="020B0604030504040204" pitchFamily="50" charset="-128"/>
              </a:rPr>
              <a:t>・広範囲で細かく観察できる</a:t>
            </a:r>
            <a:endParaRPr lang="en-US" altLang="ja-JP" sz="3600" dirty="0">
              <a:latin typeface="メイリオ" panose="020B0604030504040204" pitchFamily="50" charset="-128"/>
              <a:ea typeface="メイリオ" panose="020B0604030504040204" pitchFamily="50" charset="-128"/>
            </a:endParaRPr>
          </a:p>
          <a:p>
            <a:r>
              <a:rPr lang="ja-JP" altLang="en-US" sz="3600" b="1" dirty="0" smtClean="0">
                <a:latin typeface="メイリオ" panose="020B0604030504040204" pitchFamily="50" charset="-128"/>
                <a:ea typeface="メイリオ" panose="020B0604030504040204" pitchFamily="50" charset="-128"/>
              </a:rPr>
              <a:t>→</a:t>
            </a:r>
            <a:r>
              <a:rPr lang="ja-JP" altLang="en-US" sz="3600" u="sng"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病気を見つけやすい</a:t>
            </a:r>
            <a:endParaRPr lang="en-US" altLang="ja-JP" sz="3600" u="sng"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endParaRPr lang="en-US" altLang="ja-JP" sz="3200" dirty="0" smtClean="0">
              <a:latin typeface="メイリオ" panose="020B0604030504040204" pitchFamily="50" charset="-128"/>
              <a:ea typeface="メイリオ" panose="020B0604030504040204" pitchFamily="50" charset="-128"/>
            </a:endParaRPr>
          </a:p>
          <a:p>
            <a:r>
              <a:rPr kumimoji="1" lang="ja-JP" altLang="en-US" sz="3600" dirty="0" smtClean="0">
                <a:latin typeface="メイリオ" panose="020B0604030504040204" pitchFamily="50" charset="-128"/>
                <a:ea typeface="メイリオ" panose="020B0604030504040204" pitchFamily="50" charset="-128"/>
              </a:rPr>
              <a:t>・被ばく量が増える</a:t>
            </a:r>
            <a:endParaRPr kumimoji="1" lang="en-US" altLang="ja-JP" sz="3600" dirty="0" smtClean="0">
              <a:latin typeface="メイリオ" panose="020B0604030504040204" pitchFamily="50" charset="-128"/>
              <a:ea typeface="メイリオ" panose="020B0604030504040204" pitchFamily="50" charset="-128"/>
            </a:endParaRPr>
          </a:p>
        </p:txBody>
      </p:sp>
      <p:sp>
        <p:nvSpPr>
          <p:cNvPr id="9" name="正方形/長方形 8"/>
          <p:cNvSpPr/>
          <p:nvPr/>
        </p:nvSpPr>
        <p:spPr>
          <a:xfrm>
            <a:off x="330811" y="2841587"/>
            <a:ext cx="6620746" cy="3716468"/>
          </a:xfrm>
          <a:prstGeom prst="rect">
            <a:avLst/>
          </a:prstGeom>
          <a:noFill/>
          <a:ln w="76200">
            <a:solidFill>
              <a:srgbClr val="90DAF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4549" y="81071"/>
            <a:ext cx="2206761" cy="1656289"/>
          </a:xfrm>
          <a:prstGeom prst="rect">
            <a:avLst/>
          </a:prstGeom>
        </p:spPr>
      </p:pic>
    </p:spTree>
    <p:extLst>
      <p:ext uri="{BB962C8B-B14F-4D97-AF65-F5344CB8AC3E}">
        <p14:creationId xmlns:p14="http://schemas.microsoft.com/office/powerpoint/2010/main" val="4034313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95163" y="3199864"/>
            <a:ext cx="8120576" cy="3121423"/>
          </a:xfrm>
          <a:prstGeom prst="rect">
            <a:avLst/>
          </a:prstGeom>
        </p:spPr>
      </p:pic>
      <p:sp>
        <p:nvSpPr>
          <p:cNvPr id="10" name="星 24 9"/>
          <p:cNvSpPr/>
          <p:nvPr/>
        </p:nvSpPr>
        <p:spPr>
          <a:xfrm>
            <a:off x="7911548" y="1582126"/>
            <a:ext cx="4146249" cy="4661831"/>
          </a:xfrm>
          <a:prstGeom prst="star24">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lstStyle/>
          <a:p>
            <a:r>
              <a:rPr kumimoji="1" lang="ja-JP" altLang="en-US" dirty="0" smtClean="0"/>
              <a:t>低線量胸部</a:t>
            </a:r>
            <a:r>
              <a:rPr kumimoji="1" lang="en-US" altLang="ja-JP" dirty="0" smtClean="0"/>
              <a:t>CT</a:t>
            </a:r>
            <a:r>
              <a:rPr kumimoji="1" lang="ja-JP" altLang="en-US" dirty="0" smtClean="0"/>
              <a:t>とは・・・？？</a:t>
            </a:r>
            <a:endParaRPr kumimoji="1" lang="ja-JP" altLang="en-US" dirty="0"/>
          </a:p>
        </p:txBody>
      </p:sp>
      <p:sp>
        <p:nvSpPr>
          <p:cNvPr id="6" name="コンテンツ プレースホルダー 5"/>
          <p:cNvSpPr>
            <a:spLocks noGrp="1"/>
          </p:cNvSpPr>
          <p:nvPr>
            <p:ph idx="1"/>
          </p:nvPr>
        </p:nvSpPr>
        <p:spPr>
          <a:xfrm>
            <a:off x="548640" y="1809457"/>
            <a:ext cx="11094720" cy="3918962"/>
          </a:xfrm>
        </p:spPr>
        <p:txBody>
          <a:bodyPr>
            <a:normAutofit/>
          </a:bodyPr>
          <a:lstStyle/>
          <a:p>
            <a:r>
              <a:rPr kumimoji="1" lang="ja-JP" altLang="en-US" sz="3600" dirty="0" smtClean="0">
                <a:latin typeface="メイリオ" panose="020B0604030504040204" pitchFamily="50" charset="-128"/>
                <a:ea typeface="メイリオ" panose="020B0604030504040204" pitchFamily="50" charset="-128"/>
              </a:rPr>
              <a:t>画質の質を通常の質よりやや落として、</a:t>
            </a:r>
            <a:endParaRPr kumimoji="1" lang="en-US" altLang="ja-JP" sz="3600" dirty="0" smtClean="0">
              <a:latin typeface="メイリオ" panose="020B0604030504040204" pitchFamily="50" charset="-128"/>
              <a:ea typeface="メイリオ" panose="020B0604030504040204" pitchFamily="50" charset="-128"/>
            </a:endParaRPr>
          </a:p>
          <a:p>
            <a:r>
              <a:rPr kumimoji="1" lang="ja-JP" altLang="en-US" sz="3600" b="1" i="1" u="sng" dirty="0" smtClean="0">
                <a:latin typeface="メイリオ" panose="020B0604030504040204" pitchFamily="50" charset="-128"/>
                <a:ea typeface="メイリオ" panose="020B0604030504040204" pitchFamily="50" charset="-128"/>
              </a:rPr>
              <a:t>被ばく線量を軽減</a:t>
            </a:r>
            <a:r>
              <a:rPr kumimoji="1" lang="ja-JP" altLang="en-US" sz="3600" dirty="0" smtClean="0">
                <a:latin typeface="メイリオ" panose="020B0604030504040204" pitchFamily="50" charset="-128"/>
                <a:ea typeface="メイリオ" panose="020B0604030504040204" pitchFamily="50" charset="-128"/>
              </a:rPr>
              <a:t>させたもの。</a:t>
            </a:r>
            <a:endParaRPr kumimoji="1" lang="en-US" altLang="ja-JP" sz="3600" dirty="0" smtClean="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8790167" y="2966171"/>
            <a:ext cx="4731026" cy="2062103"/>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放射線の量</a:t>
            </a:r>
            <a:r>
              <a:rPr lang="ja-JP" altLang="en-US" sz="3200" dirty="0" smtClean="0">
                <a:latin typeface="メイリオ" panose="020B0604030504040204" pitchFamily="50" charset="-128"/>
                <a:ea typeface="メイリオ" panose="020B0604030504040204" pitchFamily="50" charset="-128"/>
              </a:rPr>
              <a:t>を</a:t>
            </a:r>
            <a:endParaRPr lang="en-US" altLang="ja-JP" sz="3200" dirty="0" smtClean="0">
              <a:latin typeface="メイリオ" panose="020B0604030504040204" pitchFamily="50" charset="-128"/>
              <a:ea typeface="メイリオ" panose="020B0604030504040204" pitchFamily="50" charset="-128"/>
            </a:endParaRPr>
          </a:p>
          <a:p>
            <a:r>
              <a:rPr lang="ja-JP" altLang="en-US" sz="3200" dirty="0" smtClean="0">
                <a:latin typeface="メイリオ" panose="020B0604030504040204" pitchFamily="50" charset="-128"/>
                <a:ea typeface="メイリオ" panose="020B0604030504040204" pitchFamily="50" charset="-128"/>
              </a:rPr>
              <a:t>減らしても</a:t>
            </a:r>
            <a:endParaRPr lang="en-US" altLang="ja-JP" sz="3200" dirty="0" smtClean="0">
              <a:latin typeface="メイリオ" panose="020B0604030504040204" pitchFamily="50" charset="-128"/>
              <a:ea typeface="メイリオ" panose="020B0604030504040204" pitchFamily="50" charset="-128"/>
            </a:endParaRPr>
          </a:p>
          <a:p>
            <a:r>
              <a:rPr kumimoji="1" lang="ja-JP" altLang="en-US" sz="3200" dirty="0" smtClean="0">
                <a:latin typeface="メイリオ" panose="020B0604030504040204" pitchFamily="50" charset="-128"/>
                <a:ea typeface="メイリオ" panose="020B0604030504040204" pitchFamily="50" charset="-128"/>
              </a:rPr>
              <a:t>病気の有無</a:t>
            </a:r>
            <a:endParaRPr kumimoji="1" lang="en-US" altLang="ja-JP" sz="3200" dirty="0" smtClean="0">
              <a:latin typeface="メイリオ" panose="020B0604030504040204" pitchFamily="50" charset="-128"/>
              <a:ea typeface="メイリオ" panose="020B0604030504040204" pitchFamily="50" charset="-128"/>
            </a:endParaRPr>
          </a:p>
          <a:p>
            <a:r>
              <a:rPr lang="ja-JP" altLang="en-US" sz="3200" b="1" dirty="0" smtClean="0">
                <a:solidFill>
                  <a:srgbClr val="FF0000"/>
                </a:solidFill>
                <a:latin typeface="メイリオ" panose="020B0604030504040204" pitchFamily="50" charset="-128"/>
                <a:ea typeface="メイリオ" panose="020B0604030504040204" pitchFamily="50" charset="-128"/>
              </a:rPr>
              <a:t>判断</a:t>
            </a:r>
            <a:r>
              <a:rPr lang="ja-JP" altLang="en-US" sz="3200" b="1" dirty="0">
                <a:solidFill>
                  <a:srgbClr val="FF0000"/>
                </a:solidFill>
                <a:latin typeface="メイリオ" panose="020B0604030504040204" pitchFamily="50" charset="-128"/>
                <a:ea typeface="メイリオ" panose="020B0604030504040204" pitchFamily="50" charset="-128"/>
              </a:rPr>
              <a:t>可能</a:t>
            </a:r>
            <a:r>
              <a:rPr lang="ja-JP" altLang="en-US" sz="3200" dirty="0" smtClean="0">
                <a:latin typeface="メイリオ" panose="020B0604030504040204" pitchFamily="50" charset="-128"/>
                <a:ea typeface="メイリオ" panose="020B0604030504040204" pitchFamily="50" charset="-128"/>
              </a:rPr>
              <a:t>です！</a:t>
            </a:r>
            <a:endParaRPr kumimoji="1" lang="ja-JP" altLang="en-US" sz="3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27694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39394" y="463454"/>
            <a:ext cx="11635740" cy="6206880"/>
          </a:xfrm>
          <a:prstGeom prst="rect">
            <a:avLst/>
          </a:prstGeom>
        </p:spPr>
      </p:pic>
      <p:sp>
        <p:nvSpPr>
          <p:cNvPr id="3" name="楕円 2"/>
          <p:cNvSpPr/>
          <p:nvPr/>
        </p:nvSpPr>
        <p:spPr>
          <a:xfrm rot="2045913">
            <a:off x="5788407" y="822322"/>
            <a:ext cx="1120140" cy="1805940"/>
          </a:xfrm>
          <a:prstGeom prst="ellipse">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p:cNvSpPr/>
          <p:nvPr/>
        </p:nvSpPr>
        <p:spPr>
          <a:xfrm>
            <a:off x="800762" y="1073782"/>
            <a:ext cx="1668780" cy="1713222"/>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5378476" y="4350565"/>
            <a:ext cx="4663440" cy="2900794"/>
          </a:xfrm>
          <a:prstGeom prst="rect">
            <a:avLst/>
          </a:prstGeom>
          <a:noFill/>
        </p:spPr>
        <p:txBody>
          <a:bodyPr wrap="square" rtlCol="0">
            <a:spAutoFit/>
          </a:bodyPr>
          <a:lstStyle/>
          <a:p>
            <a:r>
              <a:rPr kumimoji="1" lang="ja-JP" altLang="en-US" sz="36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肺がん</a:t>
            </a:r>
            <a:endParaRPr kumimoji="1" lang="en-US" altLang="ja-JP" sz="36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endParaRPr kumimoji="1" lang="en-US" altLang="ja-JP" sz="105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zh-TW" altLang="en-US" sz="3200" dirty="0">
                <a:latin typeface="メイリオ" panose="020B0604030504040204" pitchFamily="50" charset="-128"/>
                <a:ea typeface="メイリオ" panose="020B0604030504040204" pitchFamily="50" charset="-128"/>
              </a:rPr>
              <a:t>危険因子：</a:t>
            </a:r>
            <a:r>
              <a:rPr lang="zh-TW" altLang="en-US" sz="3200" b="1" dirty="0" smtClean="0">
                <a:solidFill>
                  <a:srgbClr val="FF5050"/>
                </a:solidFill>
                <a:latin typeface="メイリオ" panose="020B0604030504040204" pitchFamily="50" charset="-128"/>
                <a:ea typeface="メイリオ" panose="020B0604030504040204" pitchFamily="50" charset="-128"/>
              </a:rPr>
              <a:t>喫煙</a:t>
            </a:r>
            <a:endParaRPr lang="en-US" altLang="zh-TW" sz="3200" b="1" dirty="0" smtClean="0">
              <a:solidFill>
                <a:srgbClr val="FF5050"/>
              </a:solidFill>
              <a:latin typeface="メイリオ" panose="020B0604030504040204" pitchFamily="50" charset="-128"/>
              <a:ea typeface="メイリオ" panose="020B0604030504040204" pitchFamily="50" charset="-128"/>
            </a:endParaRPr>
          </a:p>
          <a:p>
            <a:r>
              <a:rPr lang="ja-JP" altLang="en-US" sz="3200" b="1" dirty="0" smtClean="0">
                <a:solidFill>
                  <a:srgbClr val="FF5050"/>
                </a:solidFill>
                <a:latin typeface="メイリオ" panose="020B0604030504040204" pitchFamily="50" charset="-128"/>
                <a:ea typeface="メイリオ" panose="020B0604030504040204" pitchFamily="50" charset="-128"/>
              </a:rPr>
              <a:t>　　　　　アスベスト</a:t>
            </a:r>
            <a:endParaRPr lang="en-US" altLang="ja-JP" sz="3200" b="1" dirty="0" smtClean="0">
              <a:solidFill>
                <a:srgbClr val="FF5050"/>
              </a:solidFill>
              <a:latin typeface="メイリオ" panose="020B0604030504040204" pitchFamily="50" charset="-128"/>
              <a:ea typeface="メイリオ" panose="020B0604030504040204" pitchFamily="50" charset="-128"/>
            </a:endParaRPr>
          </a:p>
          <a:p>
            <a:r>
              <a:rPr lang="ja-JP" altLang="en-US" sz="3200" b="1" dirty="0" smtClean="0">
                <a:solidFill>
                  <a:srgbClr val="FF5050"/>
                </a:solidFill>
                <a:latin typeface="メイリオ" panose="020B0604030504040204" pitchFamily="50" charset="-128"/>
                <a:ea typeface="メイリオ" panose="020B0604030504040204" pitchFamily="50" charset="-128"/>
              </a:rPr>
              <a:t>　　　　　大気汚染など</a:t>
            </a:r>
            <a:endParaRPr lang="en-US" altLang="zh-TW" sz="3200" b="1" dirty="0" smtClean="0">
              <a:solidFill>
                <a:srgbClr val="FF5050"/>
              </a:solidFill>
              <a:latin typeface="メイリオ" panose="020B0604030504040204" pitchFamily="50" charset="-128"/>
              <a:ea typeface="メイリオ" panose="020B0604030504040204" pitchFamily="50" charset="-128"/>
            </a:endParaRPr>
          </a:p>
          <a:p>
            <a:endParaRPr kumimoji="1" lang="ja-JP" altLang="en-US" sz="4000" dirty="0">
              <a:latin typeface="メイリオ" panose="020B0604030504040204" pitchFamily="50" charset="-128"/>
              <a:ea typeface="メイリオ" panose="020B0604030504040204" pitchFamily="50" charset="-128"/>
            </a:endParaRPr>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1528" y="4350566"/>
            <a:ext cx="2270472" cy="2319767"/>
          </a:xfrm>
          <a:prstGeom prst="rect">
            <a:avLst/>
          </a:prstGeom>
        </p:spPr>
      </p:pic>
    </p:spTree>
    <p:extLst>
      <p:ext uri="{BB962C8B-B14F-4D97-AF65-F5344CB8AC3E}">
        <p14:creationId xmlns:p14="http://schemas.microsoft.com/office/powerpoint/2010/main" val="1455095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内臓脂肪検査</a:t>
            </a:r>
            <a:endParaRPr kumimoji="1" lang="ja-JP" altLang="en-US" dirty="0"/>
          </a:p>
        </p:txBody>
      </p:sp>
      <p:sp>
        <p:nvSpPr>
          <p:cNvPr id="6" name="コンテンツ プレースホルダー 5"/>
          <p:cNvSpPr>
            <a:spLocks noGrp="1"/>
          </p:cNvSpPr>
          <p:nvPr>
            <p:ph idx="1"/>
          </p:nvPr>
        </p:nvSpPr>
        <p:spPr/>
        <p:txBody>
          <a:bodyPr/>
          <a:lstStyle/>
          <a:p>
            <a:pPr marL="0" indent="0">
              <a:buNone/>
            </a:pPr>
            <a:r>
              <a:rPr kumimoji="1" lang="ja-JP" altLang="en-US" sz="3600" dirty="0" smtClean="0">
                <a:latin typeface="メイリオ" panose="020B0604030504040204" pitchFamily="50" charset="-128"/>
                <a:ea typeface="メイリオ" panose="020B0604030504040204" pitchFamily="50" charset="-128"/>
              </a:rPr>
              <a:t>体内の内臓脂肪の量や分布を評価する検査</a:t>
            </a:r>
            <a:endParaRPr kumimoji="1" lang="en-US" altLang="ja-JP" sz="3600" dirty="0" smtClean="0">
              <a:latin typeface="メイリオ" panose="020B0604030504040204" pitchFamily="50" charset="-128"/>
              <a:ea typeface="メイリオ" panose="020B0604030504040204" pitchFamily="50" charset="-128"/>
            </a:endParaRPr>
          </a:p>
          <a:p>
            <a:endParaRPr kumimoji="1" lang="ja-JP" altLang="en-US" dirty="0"/>
          </a:p>
        </p:txBody>
      </p:sp>
      <p:pic>
        <p:nvPicPr>
          <p:cNvPr id="7" name="図 6"/>
          <p:cNvPicPr>
            <a:picLocks noChangeAspect="1"/>
          </p:cNvPicPr>
          <p:nvPr/>
        </p:nvPicPr>
        <p:blipFill>
          <a:blip r:embed="rId3"/>
          <a:stretch>
            <a:fillRect/>
          </a:stretch>
        </p:blipFill>
        <p:spPr>
          <a:xfrm>
            <a:off x="608571" y="2541875"/>
            <a:ext cx="10745229" cy="3770025"/>
          </a:xfrm>
          <a:prstGeom prst="rect">
            <a:avLst/>
          </a:prstGeom>
        </p:spPr>
      </p:pic>
      <p:sp>
        <p:nvSpPr>
          <p:cNvPr id="3" name="テキスト ボックス 2"/>
          <p:cNvSpPr txBox="1"/>
          <p:nvPr/>
        </p:nvSpPr>
        <p:spPr>
          <a:xfrm>
            <a:off x="1165860" y="5884575"/>
            <a:ext cx="3291840" cy="584775"/>
          </a:xfrm>
          <a:prstGeom prst="rect">
            <a:avLst/>
          </a:prstGeom>
          <a:solidFill>
            <a:schemeClr val="bg1"/>
          </a:solidFill>
        </p:spPr>
        <p:txBody>
          <a:bodyPr wrap="square" rtlCol="0">
            <a:spAutoFit/>
          </a:bodyPr>
          <a:lstStyle/>
          <a:p>
            <a:r>
              <a:rPr kumimoji="1" lang="ja-JP" altLang="en-US" sz="3200" dirty="0" smtClean="0">
                <a:solidFill>
                  <a:srgbClr val="0070C0"/>
                </a:solidFill>
              </a:rPr>
              <a:t>皮下脂肪型肥満</a:t>
            </a:r>
            <a:endParaRPr kumimoji="1" lang="ja-JP" altLang="en-US" sz="3200" dirty="0">
              <a:solidFill>
                <a:srgbClr val="0070C0"/>
              </a:solidFill>
            </a:endParaRPr>
          </a:p>
        </p:txBody>
      </p:sp>
      <p:sp>
        <p:nvSpPr>
          <p:cNvPr id="8" name="テキスト ボックス 7"/>
          <p:cNvSpPr txBox="1"/>
          <p:nvPr/>
        </p:nvSpPr>
        <p:spPr>
          <a:xfrm>
            <a:off x="7741920" y="5856333"/>
            <a:ext cx="3291840" cy="584775"/>
          </a:xfrm>
          <a:prstGeom prst="rect">
            <a:avLst/>
          </a:prstGeom>
          <a:solidFill>
            <a:schemeClr val="bg1"/>
          </a:solidFill>
        </p:spPr>
        <p:txBody>
          <a:bodyPr wrap="square" rtlCol="0">
            <a:spAutoFit/>
          </a:bodyPr>
          <a:lstStyle/>
          <a:p>
            <a:r>
              <a:rPr kumimoji="1" lang="ja-JP" altLang="en-US" sz="3200" dirty="0" smtClean="0">
                <a:solidFill>
                  <a:srgbClr val="FF0000"/>
                </a:solidFill>
              </a:rPr>
              <a:t>内臓脂肪型肥満</a:t>
            </a:r>
            <a:endParaRPr kumimoji="1" lang="ja-JP" altLang="en-US" sz="3200" dirty="0">
              <a:solidFill>
                <a:srgbClr val="FF0000"/>
              </a:solidFill>
            </a:endParaRPr>
          </a:p>
        </p:txBody>
      </p:sp>
      <p:sp>
        <p:nvSpPr>
          <p:cNvPr id="9" name="テキスト ボックス 8"/>
          <p:cNvSpPr txBox="1"/>
          <p:nvPr/>
        </p:nvSpPr>
        <p:spPr>
          <a:xfrm>
            <a:off x="5265420" y="2762612"/>
            <a:ext cx="1661160" cy="523220"/>
          </a:xfrm>
          <a:prstGeom prst="rect">
            <a:avLst/>
          </a:prstGeom>
          <a:solidFill>
            <a:schemeClr val="bg1"/>
          </a:solidFill>
        </p:spPr>
        <p:txBody>
          <a:bodyPr wrap="square" rtlCol="0">
            <a:spAutoFit/>
          </a:bodyPr>
          <a:lstStyle/>
          <a:p>
            <a:r>
              <a:rPr kumimoji="1" lang="ja-JP" altLang="en-US" sz="2800" dirty="0" smtClean="0">
                <a:solidFill>
                  <a:srgbClr val="FF0000"/>
                </a:solidFill>
              </a:rPr>
              <a:t>内臓脂肪</a:t>
            </a:r>
            <a:endParaRPr kumimoji="1" lang="ja-JP" altLang="en-US" sz="2800" dirty="0">
              <a:solidFill>
                <a:srgbClr val="FF0000"/>
              </a:solidFill>
            </a:endParaRPr>
          </a:p>
        </p:txBody>
      </p:sp>
      <p:sp>
        <p:nvSpPr>
          <p:cNvPr id="10" name="テキスト ボックス 9"/>
          <p:cNvSpPr txBox="1"/>
          <p:nvPr/>
        </p:nvSpPr>
        <p:spPr>
          <a:xfrm>
            <a:off x="5265420" y="5155292"/>
            <a:ext cx="1661160" cy="523220"/>
          </a:xfrm>
          <a:prstGeom prst="rect">
            <a:avLst/>
          </a:prstGeom>
          <a:solidFill>
            <a:schemeClr val="bg1"/>
          </a:solidFill>
        </p:spPr>
        <p:txBody>
          <a:bodyPr wrap="square" rtlCol="0">
            <a:spAutoFit/>
          </a:bodyPr>
          <a:lstStyle/>
          <a:p>
            <a:r>
              <a:rPr lang="ja-JP" altLang="en-US" sz="2800" dirty="0">
                <a:solidFill>
                  <a:srgbClr val="0070C0"/>
                </a:solidFill>
              </a:rPr>
              <a:t>皮下</a:t>
            </a:r>
            <a:r>
              <a:rPr kumimoji="1" lang="ja-JP" altLang="en-US" sz="2800" dirty="0" smtClean="0">
                <a:solidFill>
                  <a:srgbClr val="0070C0"/>
                </a:solidFill>
              </a:rPr>
              <a:t>脂肪</a:t>
            </a:r>
            <a:endParaRPr kumimoji="1" lang="ja-JP" altLang="en-US" sz="2800" dirty="0">
              <a:solidFill>
                <a:srgbClr val="0070C0"/>
              </a:solidFill>
            </a:endParaRPr>
          </a:p>
        </p:txBody>
      </p:sp>
    </p:spTree>
    <p:extLst>
      <p:ext uri="{BB962C8B-B14F-4D97-AF65-F5344CB8AC3E}">
        <p14:creationId xmlns:p14="http://schemas.microsoft.com/office/powerpoint/2010/main" val="1752307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メイリオ" panose="020B0604030504040204" pitchFamily="50" charset="-128"/>
                <a:ea typeface="メイリオ" panose="020B0604030504040204" pitchFamily="50" charset="-128"/>
              </a:rPr>
              <a:t>MRI</a:t>
            </a:r>
            <a:r>
              <a:rPr kumimoji="1" lang="ja-JP" altLang="en-US" dirty="0" smtClean="0">
                <a:ea typeface="メイリオ" panose="020B0604030504040204" pitchFamily="50" charset="-128"/>
              </a:rPr>
              <a:t>検査</a:t>
            </a:r>
            <a:endParaRPr kumimoji="1" lang="ja-JP" altLang="en-US" dirty="0">
              <a:ea typeface="メイリオ" panose="020B0604030504040204" pitchFamily="50" charset="-128"/>
            </a:endParaRPr>
          </a:p>
        </p:txBody>
      </p:sp>
      <p:pic>
        <p:nvPicPr>
          <p:cNvPr id="6" name="コンテンツ プレースホルダー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05742" y="286603"/>
            <a:ext cx="2259902" cy="1663853"/>
          </a:xfrm>
        </p:spPr>
      </p:pic>
      <p:sp>
        <p:nvSpPr>
          <p:cNvPr id="8" name="テキスト ボックス 7"/>
          <p:cNvSpPr txBox="1"/>
          <p:nvPr/>
        </p:nvSpPr>
        <p:spPr>
          <a:xfrm>
            <a:off x="365760" y="2088462"/>
            <a:ext cx="12870179" cy="1200329"/>
          </a:xfrm>
          <a:prstGeom prst="rect">
            <a:avLst/>
          </a:prstGeom>
          <a:noFill/>
        </p:spPr>
        <p:txBody>
          <a:bodyPr wrap="square" rtlCol="0">
            <a:spAutoFit/>
          </a:bodyPr>
          <a:lstStyle/>
          <a:p>
            <a:r>
              <a:rPr lang="ja-JP" altLang="en-US" sz="3600" dirty="0" smtClean="0">
                <a:latin typeface="メイリオ" panose="020B0604030504040204" pitchFamily="50" charset="-128"/>
                <a:ea typeface="メイリオ" panose="020B0604030504040204" pitchFamily="50" charset="-128"/>
              </a:rPr>
              <a:t>強力</a:t>
            </a:r>
            <a:r>
              <a:rPr lang="ja-JP" altLang="en-US" sz="3600" dirty="0">
                <a:latin typeface="メイリオ" panose="020B0604030504040204" pitchFamily="50" charset="-128"/>
                <a:ea typeface="メイリオ" panose="020B0604030504040204" pitchFamily="50" charset="-128"/>
              </a:rPr>
              <a:t>な磁石でできた筒の中に入り、磁気の力を利用</a:t>
            </a:r>
            <a:r>
              <a:rPr lang="ja-JP" altLang="en-US" sz="3600" dirty="0" smtClean="0">
                <a:latin typeface="メイリオ" panose="020B0604030504040204" pitchFamily="50" charset="-128"/>
                <a:ea typeface="メイリオ" panose="020B0604030504040204" pitchFamily="50" charset="-128"/>
              </a:rPr>
              <a:t>して</a:t>
            </a:r>
            <a:endParaRPr lang="en-US" altLang="ja-JP" sz="3600" dirty="0" smtClean="0">
              <a:latin typeface="メイリオ" panose="020B0604030504040204" pitchFamily="50" charset="-128"/>
              <a:ea typeface="メイリオ" panose="020B0604030504040204" pitchFamily="50" charset="-128"/>
            </a:endParaRPr>
          </a:p>
          <a:p>
            <a:r>
              <a:rPr lang="ja-JP" altLang="en-US" sz="3600" dirty="0" smtClean="0">
                <a:latin typeface="メイリオ" panose="020B0604030504040204" pitchFamily="50" charset="-128"/>
                <a:ea typeface="メイリオ" panose="020B0604030504040204" pitchFamily="50" charset="-128"/>
              </a:rPr>
              <a:t>体</a:t>
            </a:r>
            <a:r>
              <a:rPr lang="ja-JP" altLang="en-US" sz="3600" dirty="0">
                <a:latin typeface="メイリオ" panose="020B0604030504040204" pitchFamily="50" charset="-128"/>
                <a:ea typeface="メイリオ" panose="020B0604030504040204" pitchFamily="50" charset="-128"/>
              </a:rPr>
              <a:t>の臓器や血管を撮影する</a:t>
            </a:r>
            <a:r>
              <a:rPr lang="ja-JP" altLang="en-US" sz="3600" dirty="0" smtClean="0">
                <a:latin typeface="メイリオ" panose="020B0604030504040204" pitchFamily="50" charset="-128"/>
                <a:ea typeface="メイリオ" panose="020B0604030504040204" pitchFamily="50" charset="-128"/>
              </a:rPr>
              <a:t>検査。</a:t>
            </a:r>
            <a:endParaRPr kumimoji="1" lang="ja-JP" altLang="en-US" sz="3600" dirty="0">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5644" y="233527"/>
            <a:ext cx="1594059" cy="1594059"/>
          </a:xfrm>
          <a:prstGeom prst="rect">
            <a:avLst/>
          </a:prstGeom>
        </p:spPr>
      </p:pic>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b="14325"/>
          <a:stretch/>
        </p:blipFill>
        <p:spPr>
          <a:xfrm>
            <a:off x="2781300" y="3288791"/>
            <a:ext cx="6096000" cy="3019425"/>
          </a:xfrm>
          <a:prstGeom prst="rect">
            <a:avLst/>
          </a:prstGeom>
        </p:spPr>
      </p:pic>
      <p:sp>
        <p:nvSpPr>
          <p:cNvPr id="4" name="テキスト ボックス 3"/>
          <p:cNvSpPr txBox="1"/>
          <p:nvPr/>
        </p:nvSpPr>
        <p:spPr>
          <a:xfrm>
            <a:off x="9283149" y="3916202"/>
            <a:ext cx="3067878" cy="1446550"/>
          </a:xfrm>
          <a:prstGeom prst="rect">
            <a:avLst/>
          </a:prstGeom>
          <a:noFill/>
        </p:spPr>
        <p:txBody>
          <a:bodyPr wrap="square" rtlCol="0">
            <a:spAutoFit/>
          </a:bodyPr>
          <a:lstStyle/>
          <a:p>
            <a:r>
              <a:rPr kumimoji="1" lang="ja-JP" altLang="en-US" sz="4400" dirty="0" smtClean="0">
                <a:solidFill>
                  <a:schemeClr val="tx1">
                    <a:lumMod val="85000"/>
                    <a:lumOff val="15000"/>
                  </a:schemeClr>
                </a:solidFill>
                <a:latin typeface="メイリオ" panose="020B0604030504040204" pitchFamily="50" charset="-128"/>
                <a:ea typeface="メイリオ" panose="020B0604030504040204" pitchFamily="50" charset="-128"/>
              </a:rPr>
              <a:t>検査時間</a:t>
            </a:r>
            <a:endParaRPr kumimoji="1" lang="en-US" altLang="ja-JP" sz="4400" dirty="0" smtClean="0">
              <a:solidFill>
                <a:schemeClr val="tx1">
                  <a:lumMod val="85000"/>
                  <a:lumOff val="15000"/>
                </a:schemeClr>
              </a:solidFill>
              <a:latin typeface="メイリオ" panose="020B0604030504040204" pitchFamily="50" charset="-128"/>
              <a:ea typeface="メイリオ" panose="020B0604030504040204" pitchFamily="50" charset="-128"/>
            </a:endParaRPr>
          </a:p>
          <a:p>
            <a:r>
              <a:rPr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30</a:t>
            </a:r>
            <a:r>
              <a:rPr lang="ja-JP" altLang="en-US" sz="4400" dirty="0">
                <a:solidFill>
                  <a:schemeClr val="tx1">
                    <a:lumMod val="85000"/>
                    <a:lumOff val="15000"/>
                  </a:schemeClr>
                </a:solidFill>
                <a:latin typeface="メイリオ" panose="020B0604030504040204" pitchFamily="50" charset="-128"/>
                <a:ea typeface="メイリオ" panose="020B0604030504040204" pitchFamily="50" charset="-128"/>
              </a:rPr>
              <a:t>分程度</a:t>
            </a:r>
            <a:endParaRPr kumimoji="1" lang="ja-JP" altLang="en-US" sz="44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15452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416910" y="2025209"/>
            <a:ext cx="9449619" cy="4316342"/>
          </a:xfrm>
          <a:prstGeom prst="rect">
            <a:avLst/>
          </a:prstGeom>
        </p:spPr>
      </p:pic>
      <p:sp>
        <p:nvSpPr>
          <p:cNvPr id="3" name="テキスト ボックス 2"/>
          <p:cNvSpPr txBox="1"/>
          <p:nvPr/>
        </p:nvSpPr>
        <p:spPr>
          <a:xfrm>
            <a:off x="1416910" y="1140853"/>
            <a:ext cx="9879496" cy="707886"/>
          </a:xfrm>
          <a:prstGeom prst="rect">
            <a:avLst/>
          </a:prstGeom>
          <a:noFill/>
        </p:spPr>
        <p:txBody>
          <a:bodyPr wrap="square" rtlCol="0">
            <a:spAutoFit/>
          </a:bodyPr>
          <a:lstStyle/>
          <a:p>
            <a:r>
              <a:rPr lang="ja-JP" altLang="en-US" sz="4000" u="sng"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薬剤</a:t>
            </a:r>
            <a:r>
              <a:rPr lang="ja-JP" altLang="en-US" sz="4000"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を使わずに脳の血管が観察できる！</a:t>
            </a:r>
            <a:endParaRPr kumimoji="1" lang="ja-JP" altLang="en-US" sz="4000"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198782" y="318053"/>
            <a:ext cx="5607657" cy="646331"/>
          </a:xfrm>
          <a:prstGeom prst="rect">
            <a:avLst/>
          </a:prstGeom>
          <a:noFill/>
        </p:spPr>
        <p:txBody>
          <a:bodyPr wrap="square" rtlCol="0">
            <a:spAutoFit/>
          </a:bodyPr>
          <a:lstStyle/>
          <a:p>
            <a:r>
              <a:rPr kumimoji="1" lang="en-US" altLang="ja-JP" sz="3600" dirty="0" smtClean="0"/>
              <a:t>【MRI</a:t>
            </a:r>
            <a:r>
              <a:rPr kumimoji="1" lang="ja-JP" altLang="en-US" sz="3600" dirty="0" smtClean="0"/>
              <a:t>検査のメリット</a:t>
            </a:r>
            <a:r>
              <a:rPr kumimoji="1" lang="en-US" altLang="ja-JP" sz="3600" dirty="0" smtClean="0"/>
              <a:t>】</a:t>
            </a:r>
            <a:endParaRPr kumimoji="1" lang="ja-JP" altLang="en-US" sz="3600" dirty="0"/>
          </a:p>
        </p:txBody>
      </p:sp>
    </p:spTree>
    <p:extLst>
      <p:ext uri="{BB962C8B-B14F-4D97-AF65-F5344CB8AC3E}">
        <p14:creationId xmlns:p14="http://schemas.microsoft.com/office/powerpoint/2010/main" val="2518757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1246</TotalTime>
  <Words>2698</Words>
  <Application>Microsoft Office PowerPoint</Application>
  <PresentationFormat>ワイド画面</PresentationFormat>
  <Paragraphs>283</Paragraphs>
  <Slides>22</Slides>
  <Notes>22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22</vt:i4>
      </vt:variant>
    </vt:vector>
  </HeadingPairs>
  <TitlesOfParts>
    <vt:vector size="27" baseType="lpstr">
      <vt:lpstr>メイリオ</vt:lpstr>
      <vt:lpstr>游ゴシック</vt:lpstr>
      <vt:lpstr>游ゴシック Light</vt:lpstr>
      <vt:lpstr>Arial</vt:lpstr>
      <vt:lpstr>Office テーマ</vt:lpstr>
      <vt:lpstr>PowerPoint プレゼンテーション</vt:lpstr>
      <vt:lpstr>今回お話しする検査の内容</vt:lpstr>
      <vt:lpstr>　胸部レントゲン検査</vt:lpstr>
      <vt:lpstr>胸部CT検査</vt:lpstr>
      <vt:lpstr>低線量胸部CTとは・・・？？</vt:lpstr>
      <vt:lpstr>PowerPoint プレゼンテーション</vt:lpstr>
      <vt:lpstr>内臓脂肪検査</vt:lpstr>
      <vt:lpstr>MRI検査</vt:lpstr>
      <vt:lpstr>PowerPoint プレゼンテーション</vt:lpstr>
      <vt:lpstr>PowerPoint プレゼンテーション</vt:lpstr>
      <vt:lpstr>骨密度検査</vt:lpstr>
      <vt:lpstr>PowerPoint プレゼンテーション</vt:lpstr>
      <vt:lpstr>PowerPoint プレゼンテーション</vt:lpstr>
      <vt:lpstr>マンモグラフィー検査</vt:lpstr>
      <vt:lpstr>乳腺エコー検査</vt:lpstr>
      <vt:lpstr>PowerPoint プレゼンテーション</vt:lpstr>
      <vt:lpstr>甲状腺エコー検査</vt:lpstr>
      <vt:lpstr>頸動脈エコー検査</vt:lpstr>
      <vt:lpstr>動脈硬化</vt:lpstr>
      <vt:lpstr>胃透視検査</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佐藤　みづき</dc:creator>
  <cp:lastModifiedBy>櫛田　麻千子</cp:lastModifiedBy>
  <cp:revision>103</cp:revision>
  <dcterms:created xsi:type="dcterms:W3CDTF">2025-01-28T04:36:43Z</dcterms:created>
  <dcterms:modified xsi:type="dcterms:W3CDTF">2026-04-03T04:44:11Z</dcterms:modified>
</cp:coreProperties>
</file>