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handoutMasterIdLst>
    <p:handoutMasterId r:id="rId27"/>
  </p:handoutMasterIdLst>
  <p:sldIdLst>
    <p:sldId id="262" r:id="rId2"/>
    <p:sldId id="364" r:id="rId3"/>
    <p:sldId id="339" r:id="rId4"/>
    <p:sldId id="293" r:id="rId5"/>
    <p:sldId id="294" r:id="rId6"/>
    <p:sldId id="327" r:id="rId7"/>
    <p:sldId id="338" r:id="rId8"/>
    <p:sldId id="365" r:id="rId9"/>
    <p:sldId id="366" r:id="rId10"/>
    <p:sldId id="367" r:id="rId11"/>
    <p:sldId id="368" r:id="rId12"/>
    <p:sldId id="369" r:id="rId13"/>
    <p:sldId id="370" r:id="rId14"/>
    <p:sldId id="371" r:id="rId15"/>
    <p:sldId id="372" r:id="rId16"/>
    <p:sldId id="373" r:id="rId17"/>
    <p:sldId id="374" r:id="rId18"/>
    <p:sldId id="375" r:id="rId19"/>
    <p:sldId id="376" r:id="rId20"/>
    <p:sldId id="377" r:id="rId21"/>
    <p:sldId id="378" r:id="rId22"/>
    <p:sldId id="379" r:id="rId23"/>
    <p:sldId id="380" r:id="rId24"/>
    <p:sldId id="381" r:id="rId25"/>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21" autoAdjust="0"/>
    <p:restoredTop sz="64766" autoAdjust="0"/>
  </p:normalViewPr>
  <p:slideViewPr>
    <p:cSldViewPr snapToGrid="0">
      <p:cViewPr varScale="1">
        <p:scale>
          <a:sx n="44" d="100"/>
          <a:sy n="44" d="100"/>
        </p:scale>
        <p:origin x="1854" y="16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82A545-56ED-4F2C-BDA5-99BC19137AC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kumimoji="1" lang="ja-JP" altLang="en-US"/>
        </a:p>
      </dgm:t>
    </dgm:pt>
    <dgm:pt modelId="{81A8F7AC-2C16-4976-8CDD-E096D2AACCB7}">
      <dgm:prSet phldrT="[テキスト]"/>
      <dgm:spPr>
        <a:solidFill>
          <a:schemeClr val="accent5">
            <a:lumMod val="40000"/>
            <a:lumOff val="60000"/>
          </a:schemeClr>
        </a:solidFill>
      </dgm:spPr>
      <dgm:t>
        <a:bodyPr/>
        <a:lstStyle/>
        <a:p>
          <a:r>
            <a:rPr kumimoji="1" lang="ja-JP" altLang="en-US" dirty="0">
              <a:solidFill>
                <a:srgbClr val="FF0000"/>
              </a:solidFill>
            </a:rPr>
            <a:t>火曜日は女性限定の日</a:t>
          </a:r>
        </a:p>
      </dgm:t>
    </dgm:pt>
    <dgm:pt modelId="{22C88539-604D-49C1-BFEB-0596D0850AFA}" type="sibTrans" cxnId="{9021D87B-488E-4370-9B00-B090FF46516C}">
      <dgm:prSet/>
      <dgm:spPr/>
      <dgm:t>
        <a:bodyPr/>
        <a:lstStyle/>
        <a:p>
          <a:endParaRPr kumimoji="1" lang="ja-JP" altLang="en-US"/>
        </a:p>
      </dgm:t>
    </dgm:pt>
    <dgm:pt modelId="{50C265CE-2241-4112-B98D-351BFD87AC71}" type="parTrans" cxnId="{9021D87B-488E-4370-9B00-B090FF46516C}">
      <dgm:prSet/>
      <dgm:spPr/>
      <dgm:t>
        <a:bodyPr/>
        <a:lstStyle/>
        <a:p>
          <a:endParaRPr kumimoji="1" lang="ja-JP" altLang="en-US"/>
        </a:p>
      </dgm:t>
    </dgm:pt>
    <dgm:pt modelId="{6B917985-A0DD-4491-BBEB-954CB95B4DF8}">
      <dgm:prSet phldrT="[テキスト]"/>
      <dgm:spPr>
        <a:solidFill>
          <a:schemeClr val="accent5">
            <a:lumMod val="40000"/>
            <a:lumOff val="60000"/>
          </a:schemeClr>
        </a:solidFill>
      </dgm:spPr>
      <dgm:t>
        <a:bodyPr/>
        <a:lstStyle/>
        <a:p>
          <a:r>
            <a:rPr kumimoji="1" lang="ja-JP" altLang="en-US" dirty="0"/>
            <a:t>　</a:t>
          </a:r>
          <a:r>
            <a:rPr kumimoji="1" lang="ja-JP" altLang="en-US" dirty="0">
              <a:solidFill>
                <a:srgbClr val="FF0000"/>
              </a:solidFill>
            </a:rPr>
            <a:t>火曜日・木曜日</a:t>
          </a:r>
        </a:p>
      </dgm:t>
    </dgm:pt>
    <dgm:pt modelId="{29D6C046-C2B1-4CC2-A90E-72F18C15550B}" type="sibTrans" cxnId="{D6DFDF6D-4D28-4007-B76F-7699D5BE38F2}">
      <dgm:prSet/>
      <dgm:spPr/>
      <dgm:t>
        <a:bodyPr/>
        <a:lstStyle/>
        <a:p>
          <a:endParaRPr kumimoji="1" lang="ja-JP" altLang="en-US"/>
        </a:p>
      </dgm:t>
    </dgm:pt>
    <dgm:pt modelId="{48A77FC0-850D-42C6-A495-B7BCC5C4709F}" type="parTrans" cxnId="{D6DFDF6D-4D28-4007-B76F-7699D5BE38F2}">
      <dgm:prSet/>
      <dgm:spPr/>
      <dgm:t>
        <a:bodyPr/>
        <a:lstStyle/>
        <a:p>
          <a:endParaRPr kumimoji="1" lang="ja-JP" altLang="en-US"/>
        </a:p>
      </dgm:t>
    </dgm:pt>
    <dgm:pt modelId="{3946E8E7-C011-4CC9-B9B7-350655438D68}">
      <dgm:prSet phldrT="[テキスト]"/>
      <dgm:spPr>
        <a:solidFill>
          <a:schemeClr val="accent5">
            <a:lumMod val="40000"/>
            <a:lumOff val="60000"/>
          </a:schemeClr>
        </a:solidFill>
      </dgm:spPr>
      <dgm:t>
        <a:bodyPr/>
        <a:lstStyle/>
        <a:p>
          <a:r>
            <a:rPr kumimoji="1" lang="ja-JP" altLang="en-US" dirty="0"/>
            <a:t>　　</a:t>
          </a:r>
          <a:r>
            <a:rPr kumimoji="1" lang="ja-JP" altLang="en-US" dirty="0">
              <a:solidFill>
                <a:srgbClr val="FF0000"/>
              </a:solidFill>
            </a:rPr>
            <a:t>子宮がん検診</a:t>
          </a:r>
        </a:p>
      </dgm:t>
    </dgm:pt>
    <dgm:pt modelId="{822AF065-8A6E-41F6-AF49-CA8FF96CAD06}" type="sibTrans" cxnId="{E493FEB4-7DFD-4C06-951B-DED3CE9B9DB7}">
      <dgm:prSet/>
      <dgm:spPr/>
      <dgm:t>
        <a:bodyPr/>
        <a:lstStyle/>
        <a:p>
          <a:endParaRPr kumimoji="1" lang="ja-JP" altLang="en-US"/>
        </a:p>
      </dgm:t>
    </dgm:pt>
    <dgm:pt modelId="{24F7C5A9-E1A1-4823-A2CE-E847BFCAF10B}" type="parTrans" cxnId="{E493FEB4-7DFD-4C06-951B-DED3CE9B9DB7}">
      <dgm:prSet/>
      <dgm:spPr/>
      <dgm:t>
        <a:bodyPr/>
        <a:lstStyle/>
        <a:p>
          <a:endParaRPr kumimoji="1" lang="ja-JP" altLang="en-US"/>
        </a:p>
      </dgm:t>
    </dgm:pt>
    <dgm:pt modelId="{C90C14B3-21A3-4432-8DB0-42905119B35F}" type="pres">
      <dgm:prSet presAssocID="{8082A545-56ED-4F2C-BDA5-99BC19137AC8}" presName="Name0" presStyleCnt="0">
        <dgm:presLayoutVars>
          <dgm:chMax val="7"/>
          <dgm:chPref val="7"/>
          <dgm:dir/>
        </dgm:presLayoutVars>
      </dgm:prSet>
      <dgm:spPr/>
      <dgm:t>
        <a:bodyPr/>
        <a:lstStyle/>
        <a:p>
          <a:endParaRPr kumimoji="1" lang="ja-JP" altLang="en-US"/>
        </a:p>
      </dgm:t>
    </dgm:pt>
    <dgm:pt modelId="{B4C4072A-135C-40E0-B7EE-7F897E70DFD3}" type="pres">
      <dgm:prSet presAssocID="{8082A545-56ED-4F2C-BDA5-99BC19137AC8}" presName="Name1" presStyleCnt="0"/>
      <dgm:spPr/>
    </dgm:pt>
    <dgm:pt modelId="{F5DC313B-6673-457B-915F-D18A402F85AC}" type="pres">
      <dgm:prSet presAssocID="{8082A545-56ED-4F2C-BDA5-99BC19137AC8}" presName="cycle" presStyleCnt="0"/>
      <dgm:spPr/>
    </dgm:pt>
    <dgm:pt modelId="{16EC6A03-6953-4D11-BFE8-0FB643D8ECF5}" type="pres">
      <dgm:prSet presAssocID="{8082A545-56ED-4F2C-BDA5-99BC19137AC8}" presName="srcNode" presStyleLbl="node1" presStyleIdx="0" presStyleCnt="3"/>
      <dgm:spPr/>
    </dgm:pt>
    <dgm:pt modelId="{24B18E8F-BC24-4ACC-8AC8-C61DCEABE8B5}" type="pres">
      <dgm:prSet presAssocID="{8082A545-56ED-4F2C-BDA5-99BC19137AC8}" presName="conn" presStyleLbl="parChTrans1D2" presStyleIdx="0" presStyleCnt="1"/>
      <dgm:spPr/>
      <dgm:t>
        <a:bodyPr/>
        <a:lstStyle/>
        <a:p>
          <a:endParaRPr kumimoji="1" lang="ja-JP" altLang="en-US"/>
        </a:p>
      </dgm:t>
    </dgm:pt>
    <dgm:pt modelId="{102E7A65-F27F-4FC6-B3C2-E5B3E38796A2}" type="pres">
      <dgm:prSet presAssocID="{8082A545-56ED-4F2C-BDA5-99BC19137AC8}" presName="extraNode" presStyleLbl="node1" presStyleIdx="0" presStyleCnt="3"/>
      <dgm:spPr/>
    </dgm:pt>
    <dgm:pt modelId="{D9A1DDD3-A8D6-42EC-9557-91E459A6C50A}" type="pres">
      <dgm:prSet presAssocID="{8082A545-56ED-4F2C-BDA5-99BC19137AC8}" presName="dstNode" presStyleLbl="node1" presStyleIdx="0" presStyleCnt="3"/>
      <dgm:spPr/>
    </dgm:pt>
    <dgm:pt modelId="{0C01C0F1-5CE8-4263-9031-DA4D6D3931A9}" type="pres">
      <dgm:prSet presAssocID="{3946E8E7-C011-4CC9-B9B7-350655438D68}" presName="text_1" presStyleLbl="node1" presStyleIdx="0" presStyleCnt="3">
        <dgm:presLayoutVars>
          <dgm:bulletEnabled val="1"/>
        </dgm:presLayoutVars>
      </dgm:prSet>
      <dgm:spPr/>
      <dgm:t>
        <a:bodyPr/>
        <a:lstStyle/>
        <a:p>
          <a:endParaRPr kumimoji="1" lang="ja-JP" altLang="en-US"/>
        </a:p>
      </dgm:t>
    </dgm:pt>
    <dgm:pt modelId="{B0B3B4F5-B833-452C-9402-E6442E3FFB79}" type="pres">
      <dgm:prSet presAssocID="{3946E8E7-C011-4CC9-B9B7-350655438D68}" presName="accent_1" presStyleCnt="0"/>
      <dgm:spPr/>
    </dgm:pt>
    <dgm:pt modelId="{2DE476C4-508B-46CE-AFB1-B7BD38B845AE}" type="pres">
      <dgm:prSet presAssocID="{3946E8E7-C011-4CC9-B9B7-350655438D68}" presName="accentRepeatNode" presStyleLbl="solidFgAcc1" presStyleIdx="0" presStyleCnt="3" custLinFactNeighborX="65" custLinFactNeighborY="8726"/>
      <dgm:spPr/>
    </dgm:pt>
    <dgm:pt modelId="{2F0D1ED5-1BC7-4192-B696-92465B528659}" type="pres">
      <dgm:prSet presAssocID="{6B917985-A0DD-4491-BBEB-954CB95B4DF8}" presName="text_2" presStyleLbl="node1" presStyleIdx="1" presStyleCnt="3">
        <dgm:presLayoutVars>
          <dgm:bulletEnabled val="1"/>
        </dgm:presLayoutVars>
      </dgm:prSet>
      <dgm:spPr/>
      <dgm:t>
        <a:bodyPr/>
        <a:lstStyle/>
        <a:p>
          <a:endParaRPr kumimoji="1" lang="ja-JP" altLang="en-US"/>
        </a:p>
      </dgm:t>
    </dgm:pt>
    <dgm:pt modelId="{446D4323-F641-4686-B97F-7293A3E265BD}" type="pres">
      <dgm:prSet presAssocID="{6B917985-A0DD-4491-BBEB-954CB95B4DF8}" presName="accent_2" presStyleCnt="0"/>
      <dgm:spPr/>
    </dgm:pt>
    <dgm:pt modelId="{13894094-E5D6-4171-9A51-1350A255B429}" type="pres">
      <dgm:prSet presAssocID="{6B917985-A0DD-4491-BBEB-954CB95B4DF8}" presName="accentRepeatNode" presStyleLbl="solidFgAcc1" presStyleIdx="1" presStyleCnt="3"/>
      <dgm:spPr/>
    </dgm:pt>
    <dgm:pt modelId="{14F71318-C003-4E5F-98C3-440609B04FD5}" type="pres">
      <dgm:prSet presAssocID="{81A8F7AC-2C16-4976-8CDD-E096D2AACCB7}" presName="text_3" presStyleLbl="node1" presStyleIdx="2" presStyleCnt="3">
        <dgm:presLayoutVars>
          <dgm:bulletEnabled val="1"/>
        </dgm:presLayoutVars>
      </dgm:prSet>
      <dgm:spPr/>
      <dgm:t>
        <a:bodyPr/>
        <a:lstStyle/>
        <a:p>
          <a:endParaRPr kumimoji="1" lang="ja-JP" altLang="en-US"/>
        </a:p>
      </dgm:t>
    </dgm:pt>
    <dgm:pt modelId="{69BB5EAF-36CA-4C71-B10E-2AF48FA6C7BC}" type="pres">
      <dgm:prSet presAssocID="{81A8F7AC-2C16-4976-8CDD-E096D2AACCB7}" presName="accent_3" presStyleCnt="0"/>
      <dgm:spPr/>
    </dgm:pt>
    <dgm:pt modelId="{86460548-A527-4B7B-AF17-1F465B86CEF9}" type="pres">
      <dgm:prSet presAssocID="{81A8F7AC-2C16-4976-8CDD-E096D2AACCB7}" presName="accentRepeatNode" presStyleLbl="solidFgAcc1" presStyleIdx="2" presStyleCnt="3"/>
      <dgm:spPr/>
    </dgm:pt>
  </dgm:ptLst>
  <dgm:cxnLst>
    <dgm:cxn modelId="{D6DFDF6D-4D28-4007-B76F-7699D5BE38F2}" srcId="{8082A545-56ED-4F2C-BDA5-99BC19137AC8}" destId="{6B917985-A0DD-4491-BBEB-954CB95B4DF8}" srcOrd="1" destOrd="0" parTransId="{48A77FC0-850D-42C6-A495-B7BCC5C4709F}" sibTransId="{29D6C046-C2B1-4CC2-A90E-72F18C15550B}"/>
    <dgm:cxn modelId="{9021D87B-488E-4370-9B00-B090FF46516C}" srcId="{8082A545-56ED-4F2C-BDA5-99BC19137AC8}" destId="{81A8F7AC-2C16-4976-8CDD-E096D2AACCB7}" srcOrd="2" destOrd="0" parTransId="{50C265CE-2241-4112-B98D-351BFD87AC71}" sibTransId="{22C88539-604D-49C1-BFEB-0596D0850AFA}"/>
    <dgm:cxn modelId="{1611419E-97BE-45D6-8E08-EC49F4927D6D}" type="presOf" srcId="{3946E8E7-C011-4CC9-B9B7-350655438D68}" destId="{0C01C0F1-5CE8-4263-9031-DA4D6D3931A9}" srcOrd="0" destOrd="0" presId="urn:microsoft.com/office/officeart/2008/layout/VerticalCurvedList"/>
    <dgm:cxn modelId="{04792E7A-7024-409E-BADA-4BE0CF78BC82}" type="presOf" srcId="{81A8F7AC-2C16-4976-8CDD-E096D2AACCB7}" destId="{14F71318-C003-4E5F-98C3-440609B04FD5}" srcOrd="0" destOrd="0" presId="urn:microsoft.com/office/officeart/2008/layout/VerticalCurvedList"/>
    <dgm:cxn modelId="{33F5BDA1-0B1E-4AC7-A116-FBF89F924B2C}" type="presOf" srcId="{822AF065-8A6E-41F6-AF49-CA8FF96CAD06}" destId="{24B18E8F-BC24-4ACC-8AC8-C61DCEABE8B5}" srcOrd="0" destOrd="0" presId="urn:microsoft.com/office/officeart/2008/layout/VerticalCurvedList"/>
    <dgm:cxn modelId="{DEFBD994-0886-4212-81D5-2027D6D793C2}" type="presOf" srcId="{6B917985-A0DD-4491-BBEB-954CB95B4DF8}" destId="{2F0D1ED5-1BC7-4192-B696-92465B528659}" srcOrd="0" destOrd="0" presId="urn:microsoft.com/office/officeart/2008/layout/VerticalCurvedList"/>
    <dgm:cxn modelId="{1C6D8D2F-2E5D-49F6-B223-7EBC940F875C}" type="presOf" srcId="{8082A545-56ED-4F2C-BDA5-99BC19137AC8}" destId="{C90C14B3-21A3-4432-8DB0-42905119B35F}" srcOrd="0" destOrd="0" presId="urn:microsoft.com/office/officeart/2008/layout/VerticalCurvedList"/>
    <dgm:cxn modelId="{E493FEB4-7DFD-4C06-951B-DED3CE9B9DB7}" srcId="{8082A545-56ED-4F2C-BDA5-99BC19137AC8}" destId="{3946E8E7-C011-4CC9-B9B7-350655438D68}" srcOrd="0" destOrd="0" parTransId="{24F7C5A9-E1A1-4823-A2CE-E847BFCAF10B}" sibTransId="{822AF065-8A6E-41F6-AF49-CA8FF96CAD06}"/>
    <dgm:cxn modelId="{7C76CEC9-FF55-4C02-A91F-9A209BD0054E}" type="presParOf" srcId="{C90C14B3-21A3-4432-8DB0-42905119B35F}" destId="{B4C4072A-135C-40E0-B7EE-7F897E70DFD3}" srcOrd="0" destOrd="0" presId="urn:microsoft.com/office/officeart/2008/layout/VerticalCurvedList"/>
    <dgm:cxn modelId="{038918D8-AA3D-42DA-88B3-78F2C68FAFDE}" type="presParOf" srcId="{B4C4072A-135C-40E0-B7EE-7F897E70DFD3}" destId="{F5DC313B-6673-457B-915F-D18A402F85AC}" srcOrd="0" destOrd="0" presId="urn:microsoft.com/office/officeart/2008/layout/VerticalCurvedList"/>
    <dgm:cxn modelId="{27060889-18D9-4A7E-BCED-96B2E45CFD56}" type="presParOf" srcId="{F5DC313B-6673-457B-915F-D18A402F85AC}" destId="{16EC6A03-6953-4D11-BFE8-0FB643D8ECF5}" srcOrd="0" destOrd="0" presId="urn:microsoft.com/office/officeart/2008/layout/VerticalCurvedList"/>
    <dgm:cxn modelId="{D34D0CB4-2B5D-4522-A027-6D7459C1A8F1}" type="presParOf" srcId="{F5DC313B-6673-457B-915F-D18A402F85AC}" destId="{24B18E8F-BC24-4ACC-8AC8-C61DCEABE8B5}" srcOrd="1" destOrd="0" presId="urn:microsoft.com/office/officeart/2008/layout/VerticalCurvedList"/>
    <dgm:cxn modelId="{16BAFB11-20DA-4E84-8676-55EE5BFE6836}" type="presParOf" srcId="{F5DC313B-6673-457B-915F-D18A402F85AC}" destId="{102E7A65-F27F-4FC6-B3C2-E5B3E38796A2}" srcOrd="2" destOrd="0" presId="urn:microsoft.com/office/officeart/2008/layout/VerticalCurvedList"/>
    <dgm:cxn modelId="{297AC877-565E-4C2B-B24F-1ED8836712E6}" type="presParOf" srcId="{F5DC313B-6673-457B-915F-D18A402F85AC}" destId="{D9A1DDD3-A8D6-42EC-9557-91E459A6C50A}" srcOrd="3" destOrd="0" presId="urn:microsoft.com/office/officeart/2008/layout/VerticalCurvedList"/>
    <dgm:cxn modelId="{DE34F252-20E9-409C-A4D4-2F7660ACEFF6}" type="presParOf" srcId="{B4C4072A-135C-40E0-B7EE-7F897E70DFD3}" destId="{0C01C0F1-5CE8-4263-9031-DA4D6D3931A9}" srcOrd="1" destOrd="0" presId="urn:microsoft.com/office/officeart/2008/layout/VerticalCurvedList"/>
    <dgm:cxn modelId="{6419C8A8-2E3D-4DE8-84DF-5346D997E343}" type="presParOf" srcId="{B4C4072A-135C-40E0-B7EE-7F897E70DFD3}" destId="{B0B3B4F5-B833-452C-9402-E6442E3FFB79}" srcOrd="2" destOrd="0" presId="urn:microsoft.com/office/officeart/2008/layout/VerticalCurvedList"/>
    <dgm:cxn modelId="{EFC50303-EB08-4651-99D4-FEC574FDADFB}" type="presParOf" srcId="{B0B3B4F5-B833-452C-9402-E6442E3FFB79}" destId="{2DE476C4-508B-46CE-AFB1-B7BD38B845AE}" srcOrd="0" destOrd="0" presId="urn:microsoft.com/office/officeart/2008/layout/VerticalCurvedList"/>
    <dgm:cxn modelId="{E906AB5B-544C-4829-AFCA-FA680F46545C}" type="presParOf" srcId="{B4C4072A-135C-40E0-B7EE-7F897E70DFD3}" destId="{2F0D1ED5-1BC7-4192-B696-92465B528659}" srcOrd="3" destOrd="0" presId="urn:microsoft.com/office/officeart/2008/layout/VerticalCurvedList"/>
    <dgm:cxn modelId="{A2B8F9E6-AD47-4124-81C4-6A513864F2DD}" type="presParOf" srcId="{B4C4072A-135C-40E0-B7EE-7F897E70DFD3}" destId="{446D4323-F641-4686-B97F-7293A3E265BD}" srcOrd="4" destOrd="0" presId="urn:microsoft.com/office/officeart/2008/layout/VerticalCurvedList"/>
    <dgm:cxn modelId="{19E277DE-7E49-4573-9B0C-5E92C1F265DF}" type="presParOf" srcId="{446D4323-F641-4686-B97F-7293A3E265BD}" destId="{13894094-E5D6-4171-9A51-1350A255B429}" srcOrd="0" destOrd="0" presId="urn:microsoft.com/office/officeart/2008/layout/VerticalCurvedList"/>
    <dgm:cxn modelId="{5B62CB2A-D615-435D-A98A-DD398829FD9E}" type="presParOf" srcId="{B4C4072A-135C-40E0-B7EE-7F897E70DFD3}" destId="{14F71318-C003-4E5F-98C3-440609B04FD5}" srcOrd="5" destOrd="0" presId="urn:microsoft.com/office/officeart/2008/layout/VerticalCurvedList"/>
    <dgm:cxn modelId="{1B581581-BC92-4FE0-9B47-971C64387A35}" type="presParOf" srcId="{B4C4072A-135C-40E0-B7EE-7F897E70DFD3}" destId="{69BB5EAF-36CA-4C71-B10E-2AF48FA6C7BC}" srcOrd="6" destOrd="0" presId="urn:microsoft.com/office/officeart/2008/layout/VerticalCurvedList"/>
    <dgm:cxn modelId="{58EDAA2B-532F-4616-96E5-465D9650267E}" type="presParOf" srcId="{69BB5EAF-36CA-4C71-B10E-2AF48FA6C7BC}" destId="{86460548-A527-4B7B-AF17-1F465B86CEF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9C1AEB-B50F-4A48-92A2-DD69E582245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kumimoji="1" lang="ja-JP" altLang="en-US"/>
        </a:p>
      </dgm:t>
    </dgm:pt>
    <dgm:pt modelId="{CEF28263-FDE6-49C7-AB18-DE33F2471030}" type="pres">
      <dgm:prSet presAssocID="{A79C1AEB-B50F-4A48-92A2-DD69E5822459}" presName="Name0" presStyleCnt="0">
        <dgm:presLayoutVars>
          <dgm:chMax val="7"/>
          <dgm:chPref val="7"/>
          <dgm:dir/>
        </dgm:presLayoutVars>
      </dgm:prSet>
      <dgm:spPr/>
      <dgm:t>
        <a:bodyPr/>
        <a:lstStyle/>
        <a:p>
          <a:endParaRPr kumimoji="1" lang="ja-JP" altLang="en-US"/>
        </a:p>
      </dgm:t>
    </dgm:pt>
    <dgm:pt modelId="{8025601D-12F1-426B-B03F-EEC70118D63B}" type="pres">
      <dgm:prSet presAssocID="{A79C1AEB-B50F-4A48-92A2-DD69E5822459}" presName="Name1" presStyleCnt="0"/>
      <dgm:spPr/>
    </dgm:pt>
    <dgm:pt modelId="{B022D120-1BEF-4039-9176-78E2194C2108}" type="pres">
      <dgm:prSet presAssocID="{A79C1AEB-B50F-4A48-92A2-DD69E5822459}" presName="cycle" presStyleCnt="0"/>
      <dgm:spPr/>
    </dgm:pt>
    <dgm:pt modelId="{AEBCA25D-F56B-42EE-9591-8DDCB94AB5FE}" type="pres">
      <dgm:prSet presAssocID="{A79C1AEB-B50F-4A48-92A2-DD69E5822459}" presName="srcNode" presStyleLbl="node1" presStyleIdx="0" presStyleCnt="0"/>
      <dgm:spPr/>
    </dgm:pt>
    <dgm:pt modelId="{22E7934B-2590-4A92-B731-5F7308E5514E}" type="pres">
      <dgm:prSet presAssocID="{A79C1AEB-B50F-4A48-92A2-DD69E5822459}" presName="conn" presStyleLbl="parChTrans1D2" presStyleIdx="0" presStyleCnt="1" custLinFactNeighborX="4930" custLinFactNeighborY="-1834"/>
      <dgm:spPr/>
    </dgm:pt>
    <dgm:pt modelId="{85EDC20F-14C3-4E2D-97A1-17E162F05B25}" type="pres">
      <dgm:prSet presAssocID="{A79C1AEB-B50F-4A48-92A2-DD69E5822459}" presName="extraNode" presStyleLbl="node1" presStyleIdx="0" presStyleCnt="0"/>
      <dgm:spPr/>
    </dgm:pt>
    <dgm:pt modelId="{F8ACA559-43A2-4B77-8877-40EBCAD61755}" type="pres">
      <dgm:prSet presAssocID="{A79C1AEB-B50F-4A48-92A2-DD69E5822459}" presName="dstNode" presStyleLbl="node1" presStyleIdx="0" presStyleCnt="0"/>
      <dgm:spPr/>
    </dgm:pt>
  </dgm:ptLst>
  <dgm:cxnLst>
    <dgm:cxn modelId="{1405169B-2AAB-4326-B6AE-7CC3287F5DAF}" type="presOf" srcId="{A79C1AEB-B50F-4A48-92A2-DD69E5822459}" destId="{CEF28263-FDE6-49C7-AB18-DE33F2471030}" srcOrd="0" destOrd="0" presId="urn:microsoft.com/office/officeart/2008/layout/VerticalCurvedList"/>
    <dgm:cxn modelId="{89BCD8E3-B671-4EB4-B590-4AE017FE7B5B}" type="presParOf" srcId="{CEF28263-FDE6-49C7-AB18-DE33F2471030}" destId="{8025601D-12F1-426B-B03F-EEC70118D63B}" srcOrd="0" destOrd="0" presId="urn:microsoft.com/office/officeart/2008/layout/VerticalCurvedList"/>
    <dgm:cxn modelId="{CD875F84-F541-45C1-9981-712E6D34CBD5}" type="presParOf" srcId="{8025601D-12F1-426B-B03F-EEC70118D63B}" destId="{B022D120-1BEF-4039-9176-78E2194C2108}" srcOrd="0" destOrd="0" presId="urn:microsoft.com/office/officeart/2008/layout/VerticalCurvedList"/>
    <dgm:cxn modelId="{0E3A8E14-E931-4BBD-9150-E808E0141963}" type="presParOf" srcId="{B022D120-1BEF-4039-9176-78E2194C2108}" destId="{AEBCA25D-F56B-42EE-9591-8DDCB94AB5FE}" srcOrd="0" destOrd="0" presId="urn:microsoft.com/office/officeart/2008/layout/VerticalCurvedList"/>
    <dgm:cxn modelId="{06ECB81E-811D-4036-BBBD-25B46728D4D8}" type="presParOf" srcId="{B022D120-1BEF-4039-9176-78E2194C2108}" destId="{22E7934B-2590-4A92-B731-5F7308E5514E}" srcOrd="1" destOrd="0" presId="urn:microsoft.com/office/officeart/2008/layout/VerticalCurvedList"/>
    <dgm:cxn modelId="{7BE63C8E-53F9-4823-ABEF-30E37CA88994}" type="presParOf" srcId="{B022D120-1BEF-4039-9176-78E2194C2108}" destId="{85EDC20F-14C3-4E2D-97A1-17E162F05B25}" srcOrd="2" destOrd="0" presId="urn:microsoft.com/office/officeart/2008/layout/VerticalCurvedList"/>
    <dgm:cxn modelId="{A33893C4-C4F2-4593-8BE9-935C18C1F9AC}" type="presParOf" srcId="{B022D120-1BEF-4039-9176-78E2194C2108}" destId="{F8ACA559-43A2-4B77-8877-40EBCAD61755}" srcOrd="3"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18E8F-BC24-4ACC-8AC8-C61DCEABE8B5}">
      <dsp:nvSpPr>
        <dsp:cNvPr id="0" name=""/>
        <dsp:cNvSpPr/>
      </dsp:nvSpPr>
      <dsp:spPr>
        <a:xfrm>
          <a:off x="-4025159" y="-617878"/>
          <a:ext cx="4796675" cy="4796675"/>
        </a:xfrm>
        <a:prstGeom prst="blockArc">
          <a:avLst>
            <a:gd name="adj1" fmla="val 18900000"/>
            <a:gd name="adj2" fmla="val 2700000"/>
            <a:gd name="adj3" fmla="val 450"/>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01C0F1-5CE8-4263-9031-DA4D6D3931A9}">
      <dsp:nvSpPr>
        <dsp:cNvPr id="0" name=""/>
        <dsp:cNvSpPr/>
      </dsp:nvSpPr>
      <dsp:spPr>
        <a:xfrm>
          <a:off x="496155" y="356091"/>
          <a:ext cx="4246761" cy="712183"/>
        </a:xfrm>
        <a:prstGeom prst="rect">
          <a:avLst/>
        </a:prstGeom>
        <a:solidFill>
          <a:schemeClr val="accent5">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5296" tIns="71120" rIns="71120" bIns="71120" numCol="1" spcCol="1270" anchor="ctr" anchorCtr="0">
          <a:noAutofit/>
        </a:bodyPr>
        <a:lstStyle/>
        <a:p>
          <a:pPr lvl="0" algn="l" defTabSz="1244600">
            <a:lnSpc>
              <a:spcPct val="90000"/>
            </a:lnSpc>
            <a:spcBef>
              <a:spcPct val="0"/>
            </a:spcBef>
            <a:spcAft>
              <a:spcPct val="35000"/>
            </a:spcAft>
          </a:pPr>
          <a:r>
            <a:rPr kumimoji="1" lang="ja-JP" altLang="en-US" sz="2800" kern="1200" dirty="0"/>
            <a:t>　　</a:t>
          </a:r>
          <a:r>
            <a:rPr kumimoji="1" lang="ja-JP" altLang="en-US" sz="2800" kern="1200" dirty="0">
              <a:solidFill>
                <a:srgbClr val="FF0000"/>
              </a:solidFill>
            </a:rPr>
            <a:t>子宮がん検診</a:t>
          </a:r>
        </a:p>
      </dsp:txBody>
      <dsp:txXfrm>
        <a:off x="496155" y="356091"/>
        <a:ext cx="4246761" cy="712183"/>
      </dsp:txXfrm>
    </dsp:sp>
    <dsp:sp modelId="{2DE476C4-508B-46CE-AFB1-B7BD38B845AE}">
      <dsp:nvSpPr>
        <dsp:cNvPr id="0" name=""/>
        <dsp:cNvSpPr/>
      </dsp:nvSpPr>
      <dsp:spPr>
        <a:xfrm>
          <a:off x="51619" y="344750"/>
          <a:ext cx="890229" cy="890229"/>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0D1ED5-1BC7-4192-B696-92465B528659}">
      <dsp:nvSpPr>
        <dsp:cNvPr id="0" name=""/>
        <dsp:cNvSpPr/>
      </dsp:nvSpPr>
      <dsp:spPr>
        <a:xfrm>
          <a:off x="755034" y="1424367"/>
          <a:ext cx="3987882" cy="712183"/>
        </a:xfrm>
        <a:prstGeom prst="rect">
          <a:avLst/>
        </a:prstGeom>
        <a:solidFill>
          <a:schemeClr val="accent5">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5296" tIns="71120" rIns="71120" bIns="71120" numCol="1" spcCol="1270" anchor="ctr" anchorCtr="0">
          <a:noAutofit/>
        </a:bodyPr>
        <a:lstStyle/>
        <a:p>
          <a:pPr lvl="0" algn="l" defTabSz="1244600">
            <a:lnSpc>
              <a:spcPct val="90000"/>
            </a:lnSpc>
            <a:spcBef>
              <a:spcPct val="0"/>
            </a:spcBef>
            <a:spcAft>
              <a:spcPct val="35000"/>
            </a:spcAft>
          </a:pPr>
          <a:r>
            <a:rPr kumimoji="1" lang="ja-JP" altLang="en-US" sz="2800" kern="1200" dirty="0"/>
            <a:t>　</a:t>
          </a:r>
          <a:r>
            <a:rPr kumimoji="1" lang="ja-JP" altLang="en-US" sz="2800" kern="1200" dirty="0">
              <a:solidFill>
                <a:srgbClr val="FF0000"/>
              </a:solidFill>
            </a:rPr>
            <a:t>火曜日・木曜日</a:t>
          </a:r>
        </a:p>
      </dsp:txBody>
      <dsp:txXfrm>
        <a:off x="755034" y="1424367"/>
        <a:ext cx="3987882" cy="712183"/>
      </dsp:txXfrm>
    </dsp:sp>
    <dsp:sp modelId="{13894094-E5D6-4171-9A51-1350A255B429}">
      <dsp:nvSpPr>
        <dsp:cNvPr id="0" name=""/>
        <dsp:cNvSpPr/>
      </dsp:nvSpPr>
      <dsp:spPr>
        <a:xfrm>
          <a:off x="309919" y="1335344"/>
          <a:ext cx="890229" cy="890229"/>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F71318-C003-4E5F-98C3-440609B04FD5}">
      <dsp:nvSpPr>
        <dsp:cNvPr id="0" name=""/>
        <dsp:cNvSpPr/>
      </dsp:nvSpPr>
      <dsp:spPr>
        <a:xfrm>
          <a:off x="496155" y="2492643"/>
          <a:ext cx="4246761" cy="712183"/>
        </a:xfrm>
        <a:prstGeom prst="rect">
          <a:avLst/>
        </a:prstGeom>
        <a:solidFill>
          <a:schemeClr val="accent5">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5296" tIns="71120" rIns="71120" bIns="71120" numCol="1" spcCol="1270" anchor="ctr" anchorCtr="0">
          <a:noAutofit/>
        </a:bodyPr>
        <a:lstStyle/>
        <a:p>
          <a:pPr lvl="0" algn="l" defTabSz="1244600">
            <a:lnSpc>
              <a:spcPct val="90000"/>
            </a:lnSpc>
            <a:spcBef>
              <a:spcPct val="0"/>
            </a:spcBef>
            <a:spcAft>
              <a:spcPct val="35000"/>
            </a:spcAft>
          </a:pPr>
          <a:r>
            <a:rPr kumimoji="1" lang="ja-JP" altLang="en-US" sz="2800" kern="1200" dirty="0">
              <a:solidFill>
                <a:srgbClr val="FF0000"/>
              </a:solidFill>
            </a:rPr>
            <a:t>火曜日は女性限定の日</a:t>
          </a:r>
        </a:p>
      </dsp:txBody>
      <dsp:txXfrm>
        <a:off x="496155" y="2492643"/>
        <a:ext cx="4246761" cy="712183"/>
      </dsp:txXfrm>
    </dsp:sp>
    <dsp:sp modelId="{86460548-A527-4B7B-AF17-1F465B86CEF9}">
      <dsp:nvSpPr>
        <dsp:cNvPr id="0" name=""/>
        <dsp:cNvSpPr/>
      </dsp:nvSpPr>
      <dsp:spPr>
        <a:xfrm>
          <a:off x="51040" y="2403620"/>
          <a:ext cx="890229" cy="890229"/>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1832399A-B0F8-4AA7-844B-60CFEFFAEBC8}"/>
              </a:ext>
            </a:extLst>
          </p:cNvPr>
          <p:cNvSpPr>
            <a:spLocks noGrp="1"/>
          </p:cNvSpPr>
          <p:nvPr>
            <p:ph type="hdr" sz="quarter"/>
          </p:nvPr>
        </p:nvSpPr>
        <p:spPr>
          <a:xfrm>
            <a:off x="0" y="0"/>
            <a:ext cx="2949642" cy="498959"/>
          </a:xfrm>
          <a:prstGeom prst="rect">
            <a:avLst/>
          </a:prstGeom>
        </p:spPr>
        <p:txBody>
          <a:bodyPr vert="horz" lIns="92025" tIns="46013" rIns="92025" bIns="46013"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939DDA81-778E-42C3-AED1-20CCFBFC889B}"/>
              </a:ext>
            </a:extLst>
          </p:cNvPr>
          <p:cNvSpPr>
            <a:spLocks noGrp="1"/>
          </p:cNvSpPr>
          <p:nvPr>
            <p:ph type="dt" sz="quarter" idx="1"/>
          </p:nvPr>
        </p:nvSpPr>
        <p:spPr>
          <a:xfrm>
            <a:off x="3855377" y="0"/>
            <a:ext cx="2950732" cy="498959"/>
          </a:xfrm>
          <a:prstGeom prst="rect">
            <a:avLst/>
          </a:prstGeom>
        </p:spPr>
        <p:txBody>
          <a:bodyPr vert="horz" lIns="92025" tIns="46013" rIns="92025" bIns="46013" rtlCol="0"/>
          <a:lstStyle>
            <a:lvl1pPr algn="r">
              <a:defRPr sz="1200"/>
            </a:lvl1pPr>
          </a:lstStyle>
          <a:p>
            <a:fld id="{A9438A6B-F80F-493C-A683-7F2D4BCB08B8}" type="datetimeFigureOut">
              <a:rPr kumimoji="1" lang="ja-JP" altLang="en-US" smtClean="0"/>
              <a:t>2026/4/3</a:t>
            </a:fld>
            <a:endParaRPr kumimoji="1" lang="ja-JP" altLang="en-US"/>
          </a:p>
        </p:txBody>
      </p:sp>
      <p:sp>
        <p:nvSpPr>
          <p:cNvPr id="4" name="フッター プレースホルダー 3">
            <a:extLst>
              <a:ext uri="{FF2B5EF4-FFF2-40B4-BE49-F238E27FC236}">
                <a16:creationId xmlns:a16="http://schemas.microsoft.com/office/drawing/2014/main" id="{35C3E635-121E-40E8-8BAC-132AB0A3BB8E}"/>
              </a:ext>
            </a:extLst>
          </p:cNvPr>
          <p:cNvSpPr>
            <a:spLocks noGrp="1"/>
          </p:cNvSpPr>
          <p:nvPr>
            <p:ph type="ftr" sz="quarter" idx="2"/>
          </p:nvPr>
        </p:nvSpPr>
        <p:spPr>
          <a:xfrm>
            <a:off x="0" y="9440379"/>
            <a:ext cx="2949642" cy="498959"/>
          </a:xfrm>
          <a:prstGeom prst="rect">
            <a:avLst/>
          </a:prstGeom>
        </p:spPr>
        <p:txBody>
          <a:bodyPr vert="horz" lIns="92025" tIns="46013" rIns="92025" bIns="46013"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903B1CC0-B3CE-41AE-BCB1-DC59B4C98AD6}"/>
              </a:ext>
            </a:extLst>
          </p:cNvPr>
          <p:cNvSpPr>
            <a:spLocks noGrp="1"/>
          </p:cNvSpPr>
          <p:nvPr>
            <p:ph type="sldNum" sz="quarter" idx="3"/>
          </p:nvPr>
        </p:nvSpPr>
        <p:spPr>
          <a:xfrm>
            <a:off x="3855377" y="9440379"/>
            <a:ext cx="2950732" cy="498959"/>
          </a:xfrm>
          <a:prstGeom prst="rect">
            <a:avLst/>
          </a:prstGeom>
        </p:spPr>
        <p:txBody>
          <a:bodyPr vert="horz" lIns="92025" tIns="46013" rIns="92025" bIns="46013" rtlCol="0" anchor="b"/>
          <a:lstStyle>
            <a:lvl1pPr algn="r">
              <a:defRPr sz="1200"/>
            </a:lvl1pPr>
          </a:lstStyle>
          <a:p>
            <a:fld id="{681BBD74-F9C5-42FC-8A20-EE1996FE6A69}" type="slidenum">
              <a:rPr kumimoji="1" lang="ja-JP" altLang="en-US" smtClean="0"/>
              <a:t>‹#›</a:t>
            </a:fld>
            <a:endParaRPr kumimoji="1" lang="ja-JP" altLang="en-US"/>
          </a:p>
        </p:txBody>
      </p:sp>
    </p:spTree>
    <p:extLst>
      <p:ext uri="{BB962C8B-B14F-4D97-AF65-F5344CB8AC3E}">
        <p14:creationId xmlns:p14="http://schemas.microsoft.com/office/powerpoint/2010/main" val="28387992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0"/>
            <a:ext cx="2949787" cy="498693"/>
          </a:xfrm>
          <a:prstGeom prst="rect">
            <a:avLst/>
          </a:prstGeom>
        </p:spPr>
        <p:txBody>
          <a:bodyPr vert="horz" lIns="91740" tIns="45870" rIns="91740" bIns="4587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3" y="0"/>
            <a:ext cx="2949787" cy="498693"/>
          </a:xfrm>
          <a:prstGeom prst="rect">
            <a:avLst/>
          </a:prstGeom>
        </p:spPr>
        <p:txBody>
          <a:bodyPr vert="horz" lIns="91740" tIns="45870" rIns="91740" bIns="45870" rtlCol="0"/>
          <a:lstStyle>
            <a:lvl1pPr algn="r">
              <a:defRPr sz="1200"/>
            </a:lvl1pPr>
          </a:lstStyle>
          <a:p>
            <a:fld id="{464BD1EF-9AEB-4356-BDAB-007324B098A9}" type="datetimeFigureOut">
              <a:rPr kumimoji="1" lang="ja-JP" altLang="en-US" smtClean="0"/>
              <a:t>2026/4/3</a:t>
            </a:fld>
            <a:endParaRPr kumimoji="1" lang="ja-JP" altLang="en-US"/>
          </a:p>
        </p:txBody>
      </p:sp>
      <p:sp>
        <p:nvSpPr>
          <p:cNvPr id="4" name="スライド イメージ プレースホルダー 3"/>
          <p:cNvSpPr>
            <a:spLocks noGrp="1" noRot="1" noChangeAspect="1"/>
          </p:cNvSpPr>
          <p:nvPr>
            <p:ph type="sldImg" idx="2"/>
          </p:nvPr>
        </p:nvSpPr>
        <p:spPr>
          <a:xfrm>
            <a:off x="420688" y="1243013"/>
            <a:ext cx="5965825" cy="3355975"/>
          </a:xfrm>
          <a:prstGeom prst="rect">
            <a:avLst/>
          </a:prstGeom>
          <a:noFill/>
          <a:ln w="12700">
            <a:solidFill>
              <a:prstClr val="black"/>
            </a:solidFill>
          </a:ln>
        </p:spPr>
        <p:txBody>
          <a:bodyPr vert="horz" lIns="91740" tIns="45870" rIns="91740" bIns="45870" rtlCol="0" anchor="ctr"/>
          <a:lstStyle/>
          <a:p>
            <a:endParaRPr lang="ja-JP" altLang="en-US"/>
          </a:p>
        </p:txBody>
      </p:sp>
      <p:sp>
        <p:nvSpPr>
          <p:cNvPr id="5" name="ノート プレースホルダー 4"/>
          <p:cNvSpPr>
            <a:spLocks noGrp="1"/>
          </p:cNvSpPr>
          <p:nvPr>
            <p:ph type="body" sz="quarter" idx="3"/>
          </p:nvPr>
        </p:nvSpPr>
        <p:spPr>
          <a:xfrm>
            <a:off x="680721" y="4783309"/>
            <a:ext cx="5445760" cy="3913613"/>
          </a:xfrm>
          <a:prstGeom prst="rect">
            <a:avLst/>
          </a:prstGeom>
        </p:spPr>
        <p:txBody>
          <a:bodyPr vert="horz" lIns="91740" tIns="45870" rIns="91740" bIns="4587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9440650"/>
            <a:ext cx="2949787" cy="498691"/>
          </a:xfrm>
          <a:prstGeom prst="rect">
            <a:avLst/>
          </a:prstGeom>
        </p:spPr>
        <p:txBody>
          <a:bodyPr vert="horz" lIns="91740" tIns="45870" rIns="91740" bIns="4587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3" y="9440650"/>
            <a:ext cx="2949787" cy="498691"/>
          </a:xfrm>
          <a:prstGeom prst="rect">
            <a:avLst/>
          </a:prstGeom>
        </p:spPr>
        <p:txBody>
          <a:bodyPr vert="horz" lIns="91740" tIns="45870" rIns="91740" bIns="45870" rtlCol="0" anchor="b"/>
          <a:lstStyle>
            <a:lvl1pPr algn="r">
              <a:defRPr sz="1200"/>
            </a:lvl1pPr>
          </a:lstStyle>
          <a:p>
            <a:fld id="{63F27547-5A98-467C-8BD9-E3CAC5A9D593}" type="slidenum">
              <a:rPr kumimoji="1" lang="ja-JP" altLang="en-US" smtClean="0"/>
              <a:t>‹#›</a:t>
            </a:fld>
            <a:endParaRPr kumimoji="1" lang="ja-JP" altLang="en-US"/>
          </a:p>
        </p:txBody>
      </p:sp>
    </p:spTree>
    <p:extLst>
      <p:ext uri="{BB962C8B-B14F-4D97-AF65-F5344CB8AC3E}">
        <p14:creationId xmlns:p14="http://schemas.microsoft.com/office/powerpoint/2010/main" val="396074332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kumimoji="1" lang="ja-JP" altLang="en-US" dirty="0"/>
              <a:t>こんにちは　</a:t>
            </a:r>
            <a:endParaRPr kumimoji="1" lang="en-US" altLang="ja-JP" dirty="0"/>
          </a:p>
          <a:p>
            <a:pPr eaLnBrk="1" hangingPunct="1"/>
            <a:r>
              <a:rPr kumimoji="1" lang="ja-JP" altLang="en-US" dirty="0"/>
              <a:t>宮崎江南病院検診センターで勤務している看護師の清武理恵と申します。</a:t>
            </a:r>
          </a:p>
          <a:p>
            <a:pPr eaLnBrk="1" hangingPunct="1"/>
            <a:endParaRPr kumimoji="1" lang="ja-JP" altLang="en-US" dirty="0"/>
          </a:p>
          <a:p>
            <a:pPr eaLnBrk="1" hangingPunct="1"/>
            <a:r>
              <a:rPr kumimoji="1" lang="ja-JP" altLang="en-US" dirty="0"/>
              <a:t>今日は、「意外としらない　健診のあれこれ　自分の体について調べてみませんか？」というテーマでお話しをさせていただきます。</a:t>
            </a:r>
          </a:p>
          <a:p>
            <a:pPr eaLnBrk="1" hangingPunct="1"/>
            <a:r>
              <a:rPr kumimoji="1" lang="ja-JP" altLang="en-US" dirty="0"/>
              <a:t>よろしくお願いします</a:t>
            </a:r>
          </a:p>
          <a:p>
            <a:pPr eaLnBrk="1" hangingPunct="1"/>
            <a:endParaRPr kumimoji="1" lang="ja-JP" altLang="en-US" dirty="0"/>
          </a:p>
        </p:txBody>
      </p:sp>
      <p:sp>
        <p:nvSpPr>
          <p:cNvPr id="4" name="スライド番号プレースホルダー 3"/>
          <p:cNvSpPr>
            <a:spLocks noGrp="1"/>
          </p:cNvSpPr>
          <p:nvPr>
            <p:ph type="sldNum" sz="quarter" idx="10"/>
          </p:nvPr>
        </p:nvSpPr>
        <p:spPr/>
        <p:txBody>
          <a:bodyPr/>
          <a:lstStyle/>
          <a:p>
            <a:pPr defTabSz="917399">
              <a:defRPr/>
            </a:pPr>
            <a:fld id="{6EA539B7-665A-417D-836C-73E95EBA9941}" type="slidenum">
              <a:rPr lang="ja-JP" altLang="en-US">
                <a:solidFill>
                  <a:prstClr val="black"/>
                </a:solidFill>
                <a:latin typeface="Calibri" panose="020F0502020204030204"/>
                <a:ea typeface="ＭＳ Ｐゴシック" panose="020B0600070205080204" pitchFamily="50" charset="-128"/>
              </a:rPr>
              <a:pPr defTabSz="917399">
                <a:defRPr/>
              </a:pPr>
              <a:t>1</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940779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Times New Roman" charset="0"/>
              </a:rPr>
              <a:t>胸部Ｘ線検査・ＣＴ検査の装置です。</a:t>
            </a:r>
            <a:endParaRPr lang="en-US" altLang="ja-JP" dirty="0">
              <a:latin typeface="Times New Roman" charset="0"/>
            </a:endParaRPr>
          </a:p>
          <a:p>
            <a:endParaRPr lang="en-US" altLang="ja-JP" dirty="0">
              <a:latin typeface="Times New Roman" charset="0"/>
            </a:endParaRPr>
          </a:p>
          <a:p>
            <a:r>
              <a:rPr lang="ja-JP" altLang="en-US" dirty="0">
                <a:latin typeface="Times New Roman" charset="0"/>
              </a:rPr>
              <a:t>胸部</a:t>
            </a:r>
            <a:r>
              <a:rPr lang="en-US" altLang="ja-JP" dirty="0">
                <a:latin typeface="Times New Roman" charset="0"/>
              </a:rPr>
              <a:t>X</a:t>
            </a:r>
            <a:r>
              <a:rPr lang="ja-JP" altLang="en-US" dirty="0">
                <a:latin typeface="Times New Roman" charset="0"/>
              </a:rPr>
              <a:t>線検査では肺がんの有無や心肥大を調べることができます。</a:t>
            </a:r>
            <a:endParaRPr lang="en-US" altLang="ja-JP" dirty="0">
              <a:latin typeface="Times New Roman" charset="0"/>
            </a:endParaRPr>
          </a:p>
          <a:p>
            <a:r>
              <a:rPr lang="en-US" altLang="ja-JP" dirty="0">
                <a:latin typeface="Times New Roman" charset="0"/>
              </a:rPr>
              <a:t>CT</a:t>
            </a:r>
            <a:r>
              <a:rPr lang="ja-JP" altLang="en-US" dirty="0">
                <a:latin typeface="Times New Roman" charset="0"/>
              </a:rPr>
              <a:t>検査は腹部や胸部、頭部の撮影が可能です。</a:t>
            </a:r>
            <a:endParaRPr lang="en-US" altLang="ja-JP" dirty="0">
              <a:latin typeface="Times New Roman" charset="0"/>
            </a:endParaRPr>
          </a:p>
          <a:p>
            <a:r>
              <a:rPr lang="ja-JP" altLang="en-US" dirty="0">
                <a:latin typeface="Times New Roman" charset="0"/>
              </a:rPr>
              <a:t>撮影の部位によりさまざまな病気を発見することが可能です。</a:t>
            </a:r>
            <a:endParaRPr lang="en-US" altLang="ja-JP" dirty="0">
              <a:latin typeface="Times New Roman" charset="0"/>
            </a:endParaRPr>
          </a:p>
          <a:p>
            <a:endParaRPr kumimoji="1" lang="en-US" altLang="ja-JP" dirty="0"/>
          </a:p>
          <a:p>
            <a:r>
              <a:rPr kumimoji="1" lang="en-US" altLang="ja-JP" dirty="0"/>
              <a:t>MRI</a:t>
            </a:r>
            <a:r>
              <a:rPr kumimoji="1" lang="ja-JP" altLang="en-US" dirty="0"/>
              <a:t>検査に関しては病院の</a:t>
            </a:r>
            <a:r>
              <a:rPr kumimoji="1" lang="en-US" altLang="ja-JP" dirty="0"/>
              <a:t>MRI</a:t>
            </a:r>
            <a:r>
              <a:rPr kumimoji="1" lang="ja-JP" altLang="en-US" dirty="0"/>
              <a:t>室の方にご案内させていただいています。</a:t>
            </a:r>
            <a:endParaRPr kumimoji="1" lang="en-US" altLang="ja-JP" dirty="0"/>
          </a:p>
          <a:p>
            <a:r>
              <a:rPr kumimoji="1" lang="ja-JP" altLang="en-US" dirty="0"/>
              <a:t>頭部</a:t>
            </a:r>
            <a:r>
              <a:rPr kumimoji="1" lang="en-US" altLang="ja-JP" dirty="0"/>
              <a:t>MRI</a:t>
            </a:r>
            <a:r>
              <a:rPr kumimoji="1" lang="ja-JP" altLang="en-US" dirty="0"/>
              <a:t>では脳梗塞や脳出血、脳腫瘍などの診断に役立ちます。</a:t>
            </a:r>
            <a:endParaRPr kumimoji="1" lang="en-US" altLang="ja-JP" dirty="0"/>
          </a:p>
          <a:p>
            <a:r>
              <a:rPr kumimoji="1" lang="ja-JP" altLang="en-US" dirty="0"/>
              <a:t>さらに脳の血管まで詳しくわかるので、くも膜下出血の原因となる脳動脈瘤を早期に発見できます。</a:t>
            </a:r>
            <a:endParaRPr kumimoji="1" lang="en-US" altLang="ja-JP" dirty="0"/>
          </a:p>
          <a:p>
            <a:r>
              <a:rPr kumimoji="1" lang="ja-JP" altLang="en-US" dirty="0"/>
              <a:t>その他、腰や首のＭＲＩ検査も行っています。</a:t>
            </a:r>
            <a:endParaRPr kumimoji="1" lang="en-US" altLang="ja-JP" dirty="0"/>
          </a:p>
          <a:p>
            <a:endParaRPr kumimoji="1" lang="ja-JP" altLang="en-US"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defTabSz="917399">
              <a:defRPr/>
            </a:pPr>
            <a:fld id="{6EA539B7-665A-417D-836C-73E95EBA9941}" type="slidenum">
              <a:rPr lang="ja-JP" altLang="en-US">
                <a:solidFill>
                  <a:prstClr val="black"/>
                </a:solidFill>
                <a:latin typeface="Calibri" panose="020F0502020204030204"/>
                <a:ea typeface="ＭＳ Ｐゴシック" panose="020B0600070205080204" pitchFamily="50" charset="-128"/>
              </a:rPr>
              <a:pPr defTabSz="917399">
                <a:defRPr/>
              </a:pPr>
              <a:t>10</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497101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こちらは超音波検査の様子です。</a:t>
            </a:r>
            <a:endParaRPr kumimoji="1" lang="en-US" altLang="ja-JP" dirty="0"/>
          </a:p>
          <a:p>
            <a:r>
              <a:rPr lang="ja-JP" altLang="en-US" dirty="0"/>
              <a:t>腹部エコー・乳腺エコー・甲状腺エコー・頸動脈エコー検査を行っています。</a:t>
            </a:r>
            <a:endParaRPr lang="en-US" altLang="ja-JP" dirty="0"/>
          </a:p>
          <a:p>
            <a:endParaRPr lang="en-US" altLang="ja-JP" dirty="0"/>
          </a:p>
          <a:p>
            <a:r>
              <a:rPr lang="ja-JP" altLang="en-US" dirty="0"/>
              <a:t>被爆のリスクが少なく、痛みの伴わない、短時間で受けられる検査です。</a:t>
            </a:r>
            <a:endParaRPr lang="en-US" altLang="ja-JP" dirty="0"/>
          </a:p>
          <a:p>
            <a:r>
              <a:rPr lang="ja-JP" altLang="en-US" dirty="0"/>
              <a:t>様々な臓器の状態を調べ、がんや動脈硬化などの病気を発見することが可能です。</a:t>
            </a:r>
          </a:p>
          <a:p>
            <a:endParaRPr kumimoji="1" lang="ja-JP" altLang="en-US" dirty="0"/>
          </a:p>
        </p:txBody>
      </p:sp>
      <p:sp>
        <p:nvSpPr>
          <p:cNvPr id="4" name="スライド番号プレースホルダー 3"/>
          <p:cNvSpPr>
            <a:spLocks noGrp="1"/>
          </p:cNvSpPr>
          <p:nvPr>
            <p:ph type="sldNum" sz="quarter" idx="10"/>
          </p:nvPr>
        </p:nvSpPr>
        <p:spPr/>
        <p:txBody>
          <a:bodyPr/>
          <a:lstStyle/>
          <a:p>
            <a:pPr defTabSz="917399">
              <a:defRPr/>
            </a:pPr>
            <a:fld id="{6EA539B7-665A-417D-836C-73E95EBA9941}" type="slidenum">
              <a:rPr lang="ja-JP" altLang="en-US">
                <a:solidFill>
                  <a:prstClr val="black"/>
                </a:solidFill>
                <a:latin typeface="Calibri" panose="020F0502020204030204"/>
                <a:ea typeface="ＭＳ Ｐゴシック" panose="020B0600070205080204" pitchFamily="50" charset="-128"/>
              </a:rPr>
              <a:pPr defTabSz="917399">
                <a:defRPr/>
              </a:pPr>
              <a:t>11</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242966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マンモグラフィ検査、乳腺エコー検査などの乳腺検査は、女性技師が行っていますので安心して検査を受けて頂けます。</a:t>
            </a:r>
            <a:endParaRPr kumimoji="1" lang="en-US" altLang="ja-JP" dirty="0"/>
          </a:p>
          <a:p>
            <a:endParaRPr kumimoji="1" lang="en-US" altLang="ja-JP" dirty="0"/>
          </a:p>
          <a:p>
            <a:r>
              <a:rPr kumimoji="1" lang="ja-JP" altLang="en-US" dirty="0"/>
              <a:t>骨密度検査では、骨の丈夫さや硬さ、骨粗鬆症を調べることができます。</a:t>
            </a:r>
          </a:p>
        </p:txBody>
      </p:sp>
      <p:sp>
        <p:nvSpPr>
          <p:cNvPr id="4" name="スライド番号プレースホルダー 3"/>
          <p:cNvSpPr>
            <a:spLocks noGrp="1"/>
          </p:cNvSpPr>
          <p:nvPr>
            <p:ph type="sldNum" sz="quarter" idx="10"/>
          </p:nvPr>
        </p:nvSpPr>
        <p:spPr/>
        <p:txBody>
          <a:bodyPr/>
          <a:lstStyle/>
          <a:p>
            <a:pPr defTabSz="917399">
              <a:defRPr/>
            </a:pPr>
            <a:fld id="{6EA539B7-665A-417D-836C-73E95EBA9941}" type="slidenum">
              <a:rPr lang="ja-JP" altLang="en-US">
                <a:solidFill>
                  <a:prstClr val="black"/>
                </a:solidFill>
                <a:latin typeface="Calibri" panose="020F0502020204030204"/>
                <a:ea typeface="ＭＳ Ｐゴシック" panose="020B0600070205080204" pitchFamily="50" charset="-128"/>
              </a:rPr>
              <a:pPr defTabSz="917399">
                <a:defRPr/>
              </a:pPr>
              <a:t>12</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968878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こちらは子宮頚がん検診の待合室です。</a:t>
            </a:r>
            <a:endParaRPr kumimoji="1" lang="en-US" altLang="ja-JP" dirty="0"/>
          </a:p>
          <a:p>
            <a:r>
              <a:rPr kumimoji="1" lang="ja-JP" altLang="en-US" dirty="0"/>
              <a:t>火曜日と木曜日に、開業医と宮崎大学医学部、産婦人科の協力を得て子宮がん検診を行っています。</a:t>
            </a:r>
          </a:p>
          <a:p>
            <a:pPr defTabSz="917399">
              <a:defRPr/>
            </a:pPr>
            <a:endParaRPr kumimoji="1" lang="en-US" altLang="ja-JP" dirty="0"/>
          </a:p>
          <a:p>
            <a:pPr defTabSz="917399">
              <a:defRPr/>
            </a:pPr>
            <a:r>
              <a:rPr kumimoji="1" lang="ja-JP" altLang="en-US" dirty="0"/>
              <a:t>毎週火曜日はレディースデイとして女性限定の日を設けており、</a:t>
            </a:r>
            <a:endParaRPr kumimoji="1" lang="en-US" altLang="ja-JP" dirty="0"/>
          </a:p>
          <a:p>
            <a:pPr defTabSz="917399">
              <a:defRPr/>
            </a:pPr>
            <a:r>
              <a:rPr kumimoji="1" lang="ja-JP" altLang="en-US" dirty="0"/>
              <a:t>安心して受診できる環境を整えています。</a:t>
            </a:r>
          </a:p>
          <a:p>
            <a:endParaRPr kumimoji="1" lang="en-US" altLang="ja-JP" dirty="0"/>
          </a:p>
          <a:p>
            <a:r>
              <a:rPr kumimoji="1" lang="ja-JP" altLang="en-US" dirty="0"/>
              <a:t>これまでが、大まかな健診内容の紹介でした。</a:t>
            </a:r>
            <a:endParaRPr kumimoji="1" lang="en-US" altLang="ja-JP" dirty="0"/>
          </a:p>
          <a:p>
            <a:endParaRPr kumimoji="1" lang="en-US" altLang="ja-JP" dirty="0"/>
          </a:p>
          <a:p>
            <a:r>
              <a:rPr kumimoji="1" lang="ja-JP" altLang="en-US" dirty="0"/>
              <a:t>それではみなさん</a:t>
            </a:r>
            <a:r>
              <a:rPr kumimoji="1" lang="ja-JP" altLang="en-US" dirty="0" err="1"/>
              <a:t>、、、</a:t>
            </a:r>
            <a:endParaRPr kumimoji="1" lang="en-US" altLang="ja-JP" dirty="0"/>
          </a:p>
          <a:p>
            <a:endParaRPr kumimoji="1" lang="en-US" altLang="ja-JP" dirty="0"/>
          </a:p>
          <a:p>
            <a:endParaRPr kumimoji="1" lang="ja-JP" altLang="en-US" dirty="0"/>
          </a:p>
          <a:p>
            <a:endParaRPr kumimoji="1" lang="en-US" altLang="ja-JP" dirty="0"/>
          </a:p>
        </p:txBody>
      </p:sp>
      <p:sp>
        <p:nvSpPr>
          <p:cNvPr id="4" name="スライド番号プレースホルダー 3"/>
          <p:cNvSpPr>
            <a:spLocks noGrp="1"/>
          </p:cNvSpPr>
          <p:nvPr>
            <p:ph type="sldNum" sz="quarter" idx="10"/>
          </p:nvPr>
        </p:nvSpPr>
        <p:spPr/>
        <p:txBody>
          <a:bodyPr/>
          <a:lstStyle/>
          <a:p>
            <a:pPr defTabSz="917399">
              <a:defRPr/>
            </a:pPr>
            <a:fld id="{6EA539B7-665A-417D-836C-73E95EBA9941}" type="slidenum">
              <a:rPr lang="ja-JP" altLang="en-US">
                <a:solidFill>
                  <a:prstClr val="black"/>
                </a:solidFill>
                <a:latin typeface="Calibri" panose="020F0502020204030204"/>
                <a:ea typeface="ＭＳ Ｐゴシック" panose="020B0600070205080204" pitchFamily="50" charset="-128"/>
              </a:rPr>
              <a:pPr defTabSz="917399">
                <a:defRPr/>
              </a:pPr>
              <a:t>13</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600320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みなさん検診は受けられていると思いますが、</a:t>
            </a:r>
          </a:p>
          <a:p>
            <a:r>
              <a:rPr kumimoji="1" lang="ja-JP" altLang="en-US" dirty="0"/>
              <a:t>その検診結果の書類をきちんと読んでいただけているでしょうか？</a:t>
            </a:r>
            <a:endParaRPr kumimoji="1" lang="en-US" altLang="ja-JP" dirty="0"/>
          </a:p>
          <a:p>
            <a:endParaRPr kumimoji="1" lang="ja-JP" altLang="en-US" dirty="0"/>
          </a:p>
          <a:p>
            <a:r>
              <a:rPr kumimoji="1" lang="ja-JP" altLang="en-US" dirty="0"/>
              <a:t>再検査・要治療の結果をそのままにしていないでしょうか</a:t>
            </a:r>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defTabSz="917399">
              <a:defRPr/>
            </a:pPr>
            <a:fld id="{6EA539B7-665A-417D-836C-73E95EBA9941}" type="slidenum">
              <a:rPr lang="ja-JP" altLang="en-US">
                <a:solidFill>
                  <a:prstClr val="black"/>
                </a:solidFill>
                <a:latin typeface="Calibri" panose="020F0502020204030204"/>
                <a:ea typeface="ＭＳ Ｐゴシック" panose="020B0600070205080204" pitchFamily="50" charset="-128"/>
              </a:rPr>
              <a:pPr defTabSz="917399">
                <a:defRPr/>
              </a:pPr>
              <a:t>14</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409702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mn-ea"/>
              </a:rPr>
              <a:t>・自覚症状が何もないから　　　　</a:t>
            </a:r>
          </a:p>
          <a:p>
            <a:r>
              <a:rPr lang="ja-JP" altLang="en-US" dirty="0">
                <a:latin typeface="+mn-ea"/>
              </a:rPr>
              <a:t>・忙しいし</a:t>
            </a:r>
          </a:p>
          <a:p>
            <a:r>
              <a:rPr lang="ja-JP" altLang="en-US" dirty="0">
                <a:latin typeface="+mn-ea"/>
              </a:rPr>
              <a:t>・怖い</a:t>
            </a:r>
          </a:p>
          <a:p>
            <a:r>
              <a:rPr lang="ja-JP" altLang="en-US" dirty="0">
                <a:latin typeface="+mn-ea"/>
              </a:rPr>
              <a:t>・どこに行けばいいかわからない</a:t>
            </a:r>
            <a:endParaRPr lang="en-US" altLang="ja-JP" dirty="0">
              <a:latin typeface="+mn-ea"/>
            </a:endParaRPr>
          </a:p>
          <a:p>
            <a:endParaRPr lang="en-US" altLang="ja-JP" dirty="0">
              <a:latin typeface="+mn-ea"/>
            </a:endParaRPr>
          </a:p>
          <a:p>
            <a:r>
              <a:rPr lang="ja-JP" altLang="en-US" dirty="0">
                <a:latin typeface="+mn-ea"/>
              </a:rPr>
              <a:t>などを理由に放置している方はいらっしゃいませんか？</a:t>
            </a:r>
            <a:endParaRPr lang="en-US" altLang="ja-JP" dirty="0">
              <a:latin typeface="+mn-ea"/>
            </a:endParaRPr>
          </a:p>
          <a:p>
            <a:endParaRPr lang="en-US" altLang="ja-JP" dirty="0">
              <a:latin typeface="+mn-ea"/>
            </a:endParaRPr>
          </a:p>
          <a:p>
            <a:r>
              <a:rPr lang="ja-JP" altLang="en-US" dirty="0">
                <a:latin typeface="+mn-ea"/>
              </a:rPr>
              <a:t>自己判断は禁物です</a:t>
            </a:r>
            <a:endParaRPr lang="en-US" altLang="ja-JP" dirty="0">
              <a:latin typeface="+mn-ea"/>
            </a:endParaRPr>
          </a:p>
          <a:p>
            <a:r>
              <a:rPr kumimoji="1" lang="ja-JP" altLang="en-US" dirty="0"/>
              <a:t>再検査・治療が必要とされたら専門科のある病院に検査結果を持って行き治療をうけられることをお勧めします</a:t>
            </a:r>
            <a:endParaRPr kumimoji="1" lang="en-US" altLang="ja-JP" dirty="0"/>
          </a:p>
          <a:p>
            <a:endParaRPr kumimoji="1" lang="en-US" altLang="ja-JP" dirty="0"/>
          </a:p>
          <a:p>
            <a:endParaRPr lang="en-US" altLang="ja-JP" dirty="0">
              <a:solidFill>
                <a:srgbClr val="FF0000"/>
              </a:solidFill>
              <a:latin typeface="+mn-ea"/>
            </a:endParaRPr>
          </a:p>
        </p:txBody>
      </p:sp>
      <p:sp>
        <p:nvSpPr>
          <p:cNvPr id="4" name="スライド番号プレースホルダー 3"/>
          <p:cNvSpPr>
            <a:spLocks noGrp="1"/>
          </p:cNvSpPr>
          <p:nvPr>
            <p:ph type="sldNum" sz="quarter" idx="10"/>
          </p:nvPr>
        </p:nvSpPr>
        <p:spPr/>
        <p:txBody>
          <a:bodyPr/>
          <a:lstStyle/>
          <a:p>
            <a:pPr defTabSz="917399">
              <a:defRPr/>
            </a:pPr>
            <a:fld id="{6EA539B7-665A-417D-836C-73E95EBA9941}" type="slidenum">
              <a:rPr lang="ja-JP" altLang="en-US">
                <a:solidFill>
                  <a:prstClr val="black"/>
                </a:solidFill>
                <a:latin typeface="Calibri" panose="020F0502020204030204"/>
                <a:ea typeface="ＭＳ Ｐゴシック" panose="020B0600070205080204" pitchFamily="50" charset="-128"/>
              </a:rPr>
              <a:pPr defTabSz="917399">
                <a:defRPr/>
              </a:pPr>
              <a:t>15</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18351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例えば検便検査で便に血が混じっていたと結果が出た場合</a:t>
            </a:r>
          </a:p>
          <a:p>
            <a:r>
              <a:rPr kumimoji="1" lang="ja-JP" altLang="en-US" dirty="0"/>
              <a:t>一度消化器内科・外科病院を受診し、大腸検査を受けていただくことをお勧めします。</a:t>
            </a:r>
            <a:endParaRPr kumimoji="1" lang="en-US" altLang="ja-JP" dirty="0"/>
          </a:p>
          <a:p>
            <a:endParaRPr kumimoji="1" lang="en-US" altLang="ja-JP" dirty="0"/>
          </a:p>
          <a:p>
            <a:r>
              <a:rPr kumimoji="1" lang="ja-JP" altLang="en-US" dirty="0"/>
              <a:t>これまでの症例で・・</a:t>
            </a:r>
            <a:endParaRPr kumimoji="1" lang="en-US" altLang="ja-JP" dirty="0"/>
          </a:p>
          <a:p>
            <a:r>
              <a:rPr kumimoji="1" lang="en-US" altLang="ja-JP" dirty="0"/>
              <a:t>1</a:t>
            </a:r>
            <a:r>
              <a:rPr kumimoji="1" lang="ja-JP" altLang="en-US" dirty="0"/>
              <a:t>年前に便潜血を指摘されていたが</a:t>
            </a:r>
            <a:r>
              <a:rPr kumimoji="1" lang="en-US" altLang="ja-JP" dirty="0"/>
              <a:t>『</a:t>
            </a:r>
            <a:r>
              <a:rPr kumimoji="1" lang="ja-JP" altLang="en-US" dirty="0"/>
              <a:t>中々行く時間がなくて、病院に行っていなかったという</a:t>
            </a:r>
            <a:r>
              <a:rPr kumimoji="1" lang="en-US" altLang="ja-JP" dirty="0"/>
              <a:t>』</a:t>
            </a:r>
            <a:r>
              <a:rPr kumimoji="1" lang="ja-JP" altLang="en-US" dirty="0"/>
              <a:t>方が</a:t>
            </a:r>
            <a:endParaRPr kumimoji="1" lang="en-US" altLang="ja-JP" dirty="0"/>
          </a:p>
          <a:p>
            <a:r>
              <a:rPr kumimoji="1" lang="ja-JP" altLang="en-US" dirty="0"/>
              <a:t>１年後健診に来た時に７キロ以上痩せていました。</a:t>
            </a:r>
            <a:endParaRPr kumimoji="1" lang="en-US" altLang="ja-JP" dirty="0"/>
          </a:p>
          <a:p>
            <a:r>
              <a:rPr kumimoji="1" lang="ja-JP" altLang="en-US" dirty="0"/>
              <a:t>痩せと事と体力低下を理由に病院受診しすぐに大腸がんと診断され、開腹手術・人工肛門を作る手術を受けたという方いらっしゃいます。</a:t>
            </a:r>
            <a:endParaRPr kumimoji="1" lang="en-US" altLang="ja-JP" dirty="0"/>
          </a:p>
          <a:p>
            <a:r>
              <a:rPr kumimoji="1" lang="ja-JP" altLang="en-US" dirty="0"/>
              <a:t>その方は</a:t>
            </a:r>
            <a:r>
              <a:rPr kumimoji="1" lang="en-US" altLang="ja-JP" dirty="0"/>
              <a:t>30</a:t>
            </a:r>
            <a:r>
              <a:rPr kumimoji="1" lang="ja-JP" altLang="en-US" dirty="0"/>
              <a:t>歳台の男性でした。</a:t>
            </a:r>
            <a:endParaRPr kumimoji="1" lang="en-US" altLang="ja-JP" dirty="0"/>
          </a:p>
          <a:p>
            <a:r>
              <a:rPr kumimoji="1" lang="ja-JP" altLang="en-US" dirty="0"/>
              <a:t>もし最初に便潜血を指摘されてすぐに病院に行っていれば、ここまで進行せずに済んだかもしれません。</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defTabSz="917399">
              <a:defRPr/>
            </a:pPr>
            <a:fld id="{6EA539B7-665A-417D-836C-73E95EBA9941}" type="slidenum">
              <a:rPr lang="ja-JP" altLang="en-US">
                <a:solidFill>
                  <a:prstClr val="black"/>
                </a:solidFill>
                <a:latin typeface="Calibri" panose="020F0502020204030204"/>
                <a:ea typeface="ＭＳ Ｐゴシック" panose="020B0600070205080204" pitchFamily="50" charset="-128"/>
              </a:rPr>
              <a:pPr defTabSz="917399">
                <a:defRPr/>
              </a:pPr>
              <a:t>16</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237577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検診では検査を行うことで</a:t>
            </a:r>
            <a:endParaRPr kumimoji="1" lang="en-US" altLang="ja-JP" dirty="0"/>
          </a:p>
          <a:p>
            <a:r>
              <a:rPr kumimoji="1" lang="ja-JP" altLang="en-US" dirty="0"/>
              <a:t>これらの病気を早期に発見することができます。</a:t>
            </a:r>
            <a:endParaRPr kumimoji="1" lang="en-US" altLang="ja-JP" dirty="0"/>
          </a:p>
          <a:p>
            <a:endParaRPr kumimoji="1" lang="en-US" altLang="ja-JP" dirty="0"/>
          </a:p>
          <a:p>
            <a:r>
              <a:rPr kumimoji="1" lang="ja-JP" altLang="en-US" dirty="0"/>
              <a:t>どの検診結果でも</a:t>
            </a:r>
            <a:endParaRPr kumimoji="1" lang="en-US" altLang="ja-JP" dirty="0"/>
          </a:p>
          <a:p>
            <a:r>
              <a:rPr kumimoji="1" lang="ja-JP" altLang="en-US" dirty="0"/>
              <a:t>かかりつけ医があれば、速やかに結果をもって相談されると良いでしょう。</a:t>
            </a:r>
            <a:endParaRPr kumimoji="1" lang="en-US" altLang="ja-JP" dirty="0"/>
          </a:p>
          <a:p>
            <a:endParaRPr kumimoji="1" lang="ja-JP" altLang="en-US" dirty="0"/>
          </a:p>
          <a:p>
            <a:r>
              <a:rPr kumimoji="1" lang="ja-JP" altLang="en-US" dirty="0"/>
              <a:t>検診結果でさらに</a:t>
            </a:r>
            <a:endParaRPr kumimoji="1" lang="en-US" altLang="ja-JP" dirty="0"/>
          </a:p>
          <a:p>
            <a:r>
              <a:rPr kumimoji="1" lang="ja-JP" altLang="en-US" dirty="0"/>
              <a:t>精密検査依頼書などが同時に送られてきた場合は、</a:t>
            </a:r>
          </a:p>
          <a:p>
            <a:r>
              <a:rPr kumimoji="1" lang="ja-JP" altLang="en-US" dirty="0"/>
              <a:t>速やかに専門外来での精密検査をお勧めします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defTabSz="917399">
              <a:defRPr/>
            </a:pPr>
            <a:fld id="{6EA539B7-665A-417D-836C-73E95EBA9941}" type="slidenum">
              <a:rPr lang="ja-JP" altLang="en-US">
                <a:solidFill>
                  <a:prstClr val="black"/>
                </a:solidFill>
                <a:latin typeface="Calibri" panose="020F0502020204030204"/>
                <a:ea typeface="ＭＳ Ｐゴシック" panose="020B0600070205080204" pitchFamily="50" charset="-128"/>
              </a:rPr>
              <a:pPr defTabSz="917399">
                <a:defRPr/>
              </a:pPr>
              <a:t>17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257480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Times New Roman" charset="0"/>
              </a:rPr>
              <a:t>こちらは、当院検診センターの</a:t>
            </a:r>
            <a:endParaRPr lang="en-US" altLang="ja-JP" dirty="0">
              <a:latin typeface="Times New Roman" charset="0"/>
            </a:endParaRPr>
          </a:p>
          <a:p>
            <a:r>
              <a:rPr lang="ja-JP" altLang="en-US" dirty="0">
                <a:latin typeface="Times New Roman" charset="0"/>
              </a:rPr>
              <a:t>オプション検査一覧です。</a:t>
            </a:r>
            <a:endParaRPr lang="en-US" altLang="ja-JP" dirty="0">
              <a:latin typeface="Times New Roman" charset="0"/>
            </a:endParaRPr>
          </a:p>
          <a:p>
            <a:endParaRPr lang="en-US" altLang="ja-JP" dirty="0">
              <a:latin typeface="Times New Roman" charset="0"/>
            </a:endParaRPr>
          </a:p>
          <a:p>
            <a:r>
              <a:rPr lang="ja-JP" altLang="en-US" dirty="0">
                <a:latin typeface="Times New Roman" charset="0"/>
              </a:rPr>
              <a:t>セットで受けるとお得になる「オプションセット検査」もあります。</a:t>
            </a:r>
            <a:endParaRPr lang="en-US" altLang="ja-JP" dirty="0">
              <a:latin typeface="Times New Roman" charset="0"/>
            </a:endParaRPr>
          </a:p>
          <a:p>
            <a:endParaRPr kumimoji="1" lang="en-US" altLang="ja-JP" dirty="0">
              <a:latin typeface="Times New Roman" charset="0"/>
            </a:endParaRPr>
          </a:p>
          <a:p>
            <a:r>
              <a:rPr kumimoji="1" lang="ja-JP" altLang="en-US" dirty="0">
                <a:latin typeface="Times New Roman" charset="0"/>
              </a:rPr>
              <a:t>この一覧表は健診センター窓口にお声かけていただければ、配布可能ですので</a:t>
            </a:r>
            <a:endParaRPr kumimoji="1" lang="en-US" altLang="ja-JP" dirty="0">
              <a:latin typeface="Times New Roman" charset="0"/>
            </a:endParaRPr>
          </a:p>
          <a:p>
            <a:r>
              <a:rPr kumimoji="1" lang="ja-JP" altLang="en-US" dirty="0">
                <a:latin typeface="Times New Roman" charset="0"/>
              </a:rPr>
              <a:t>検査を受けてみようという方は窓口でお問い合わせください。</a:t>
            </a:r>
            <a:endParaRPr kumimoji="1" lang="en-US" altLang="ja-JP" dirty="0">
              <a:latin typeface="Times New Roman" charset="0"/>
            </a:endParaRPr>
          </a:p>
          <a:p>
            <a:endParaRPr kumimoji="1" lang="en-US" altLang="ja-JP" dirty="0">
              <a:latin typeface="Times New Roman" charset="0"/>
            </a:endParaRPr>
          </a:p>
          <a:p>
            <a:r>
              <a:rPr kumimoji="1" lang="en-US" altLang="ja-JP" dirty="0">
                <a:latin typeface="Times New Roman" charset="0"/>
              </a:rPr>
              <a:t>※</a:t>
            </a:r>
            <a:r>
              <a:rPr kumimoji="1" lang="ja-JP" altLang="en-US" dirty="0">
                <a:latin typeface="Times New Roman" charset="0"/>
              </a:rPr>
              <a:t>現物を提示する</a:t>
            </a:r>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pPr defTabSz="917399">
              <a:defRPr/>
            </a:pPr>
            <a:fld id="{6EA539B7-665A-417D-836C-73E95EBA9941}" type="slidenum">
              <a:rPr lang="ja-JP" altLang="en-US">
                <a:solidFill>
                  <a:prstClr val="black"/>
                </a:solidFill>
                <a:latin typeface="Calibri" panose="020F0502020204030204"/>
                <a:ea typeface="ＭＳ Ｐゴシック" panose="020B0600070205080204" pitchFamily="50" charset="-128"/>
              </a:rPr>
              <a:pPr defTabSz="917399">
                <a:defRPr/>
              </a:pPr>
              <a:t>18</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925461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昨年</a:t>
            </a:r>
            <a:r>
              <a:rPr kumimoji="1" lang="en-US" altLang="ja-JP" dirty="0"/>
              <a:t>R5</a:t>
            </a:r>
            <a:r>
              <a:rPr kumimoji="1" lang="ja-JP" altLang="en-US" dirty="0"/>
              <a:t>年度には新たに２つの検査を追加しました。</a:t>
            </a:r>
            <a:endParaRPr kumimoji="1" lang="en-US" altLang="ja-JP" dirty="0"/>
          </a:p>
          <a:p>
            <a:r>
              <a:rPr kumimoji="1" lang="ja-JP" altLang="en-US" dirty="0"/>
              <a:t>一つは血管のつまり具合をみて心筋梗塞や脳梗塞のリスクを調べるロックスインデックス。</a:t>
            </a:r>
            <a:endParaRPr kumimoji="1" lang="en-US" altLang="ja-JP" dirty="0"/>
          </a:p>
          <a:p>
            <a:endParaRPr kumimoji="1" lang="en-US" altLang="ja-JP" dirty="0"/>
          </a:p>
          <a:p>
            <a:r>
              <a:rPr kumimoji="1" lang="ja-JP" altLang="en-US" dirty="0"/>
              <a:t>もう一つは</a:t>
            </a:r>
            <a:r>
              <a:rPr kumimoji="1" lang="en-US" altLang="ja-JP" dirty="0"/>
              <a:t>36</a:t>
            </a:r>
            <a:r>
              <a:rPr kumimoji="1" lang="ja-JP" altLang="en-US" dirty="0"/>
              <a:t>項目のアレルギーを調べられるアレルギー検査です。</a:t>
            </a:r>
            <a:endParaRPr kumimoji="1" lang="en-US" altLang="ja-JP" dirty="0"/>
          </a:p>
          <a:p>
            <a:r>
              <a:rPr kumimoji="1" lang="ja-JP" altLang="en-US" dirty="0"/>
              <a:t>この二つはどれも採血のみで検査できる検査になります。</a:t>
            </a:r>
            <a:endParaRPr kumimoji="1" lang="en-US" altLang="ja-JP" dirty="0"/>
          </a:p>
          <a:p>
            <a:r>
              <a:rPr kumimoji="1" lang="ja-JP" altLang="en-US" dirty="0"/>
              <a:t>お気軽にご相談ください。</a:t>
            </a:r>
            <a:endParaRPr kumimoji="1" lang="en-US" altLang="ja-JP" dirty="0"/>
          </a:p>
          <a:p>
            <a:endParaRPr kumimoji="1" lang="en-US" altLang="ja-JP" dirty="0"/>
          </a:p>
          <a:p>
            <a:endParaRPr kumimoji="1" lang="en-US" altLang="ja-JP" dirty="0"/>
          </a:p>
          <a:p>
            <a:r>
              <a:rPr kumimoji="1" lang="en-US" altLang="ja-JP" dirty="0"/>
              <a:t>※</a:t>
            </a:r>
            <a:r>
              <a:rPr kumimoji="1" lang="ja-JP" altLang="en-US" dirty="0"/>
              <a:t>現物を出す</a:t>
            </a:r>
          </a:p>
        </p:txBody>
      </p:sp>
      <p:sp>
        <p:nvSpPr>
          <p:cNvPr id="4" name="スライド番号プレースホルダー 3"/>
          <p:cNvSpPr>
            <a:spLocks noGrp="1"/>
          </p:cNvSpPr>
          <p:nvPr>
            <p:ph type="sldNum" sz="quarter" idx="5"/>
          </p:nvPr>
        </p:nvSpPr>
        <p:spPr/>
        <p:txBody>
          <a:bodyPr/>
          <a:lstStyle/>
          <a:p>
            <a:pPr defTabSz="917399">
              <a:defRPr/>
            </a:pPr>
            <a:fld id="{D3D22BC8-BFC7-4C0B-AFB1-C9512EBAF744}" type="slidenum">
              <a:rPr lang="ja-JP" altLang="en-US">
                <a:solidFill>
                  <a:prstClr val="black"/>
                </a:solidFill>
                <a:latin typeface="Calibri" panose="020F0502020204030204"/>
                <a:ea typeface="ＭＳ Ｐゴシック" panose="020B0600070205080204" pitchFamily="50" charset="-128"/>
              </a:rPr>
              <a:pPr defTabSz="917399">
                <a:defRPr/>
              </a:pPr>
              <a:t>19</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53594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まず、江南病院の健診施設について紹介をしたいと思います。</a:t>
            </a:r>
          </a:p>
          <a:p>
            <a:r>
              <a:rPr kumimoji="1" lang="ja-JP" altLang="en-US" dirty="0"/>
              <a:t>江南病院の、向かい側の駐車場内にある</a:t>
            </a:r>
            <a:r>
              <a:rPr kumimoji="1" lang="en-US" altLang="ja-JP" dirty="0"/>
              <a:t>2</a:t>
            </a:r>
            <a:r>
              <a:rPr kumimoji="1" lang="ja-JP" altLang="en-US" dirty="0"/>
              <a:t>階建ての建物が健康管理センターです。</a:t>
            </a:r>
            <a:endParaRPr kumimoji="1" lang="en-US" altLang="ja-JP" dirty="0"/>
          </a:p>
          <a:p>
            <a:endParaRPr kumimoji="1" lang="en-US" altLang="ja-JP" dirty="0"/>
          </a:p>
          <a:p>
            <a:r>
              <a:rPr kumimoji="1" lang="ja-JP" altLang="en-US" dirty="0"/>
              <a:t>健診センターは生活習慣病をはじめ、様々な病気の早期発見・早期治療はもちろん</a:t>
            </a:r>
            <a:r>
              <a:rPr kumimoji="1" lang="ja-JP" altLang="en-US" dirty="0" err="1"/>
              <a:t>、、、</a:t>
            </a:r>
            <a:endParaRPr kumimoji="1" lang="en-US" altLang="ja-JP" dirty="0"/>
          </a:p>
          <a:p>
            <a:r>
              <a:rPr kumimoji="1" lang="ja-JP" altLang="en-US" dirty="0"/>
              <a:t>病気そのものを予防すること目的に行われています。</a:t>
            </a:r>
            <a:endParaRPr kumimoji="1" lang="en-US" altLang="ja-JP" dirty="0"/>
          </a:p>
          <a:p>
            <a:endParaRPr kumimoji="1" lang="en-US" altLang="ja-JP" dirty="0"/>
          </a:p>
          <a:p>
            <a:r>
              <a:rPr kumimoji="1" lang="ja-JP" altLang="en-US" dirty="0"/>
              <a:t>ここ、江南病院の健診センターでは、企業、個人の方を対象に毎日</a:t>
            </a:r>
            <a:r>
              <a:rPr kumimoji="1" lang="en-US" altLang="ja-JP" dirty="0"/>
              <a:t>60</a:t>
            </a:r>
            <a:r>
              <a:rPr kumimoji="1" lang="ja-JP" altLang="en-US" dirty="0"/>
              <a:t>人～</a:t>
            </a:r>
            <a:r>
              <a:rPr kumimoji="1" lang="en-US" altLang="ja-JP" dirty="0"/>
              <a:t>100</a:t>
            </a:r>
            <a:r>
              <a:rPr kumimoji="1" lang="ja-JP" altLang="en-US" dirty="0"/>
              <a:t>人の方の検査を行っています。</a:t>
            </a:r>
            <a:endParaRPr kumimoji="1" lang="en-US" altLang="ja-JP" dirty="0"/>
          </a:p>
          <a:p>
            <a:endParaRPr kumimoji="1" lang="en-US" altLang="ja-JP" dirty="0"/>
          </a:p>
          <a:p>
            <a:endParaRPr kumimoji="1" lang="ja-JP" altLang="en-US" dirty="0"/>
          </a:p>
          <a:p>
            <a:endParaRPr kumimoji="1" lang="en-US" altLang="ja-JP" dirty="0"/>
          </a:p>
        </p:txBody>
      </p:sp>
      <p:sp>
        <p:nvSpPr>
          <p:cNvPr id="4" name="スライド番号プレースホルダー 3"/>
          <p:cNvSpPr>
            <a:spLocks noGrp="1"/>
          </p:cNvSpPr>
          <p:nvPr>
            <p:ph type="sldNum" sz="quarter" idx="10"/>
          </p:nvPr>
        </p:nvSpPr>
        <p:spPr/>
        <p:txBody>
          <a:bodyPr/>
          <a:lstStyle/>
          <a:p>
            <a:pPr defTabSz="917399">
              <a:defRPr/>
            </a:pPr>
            <a:fld id="{6EA539B7-665A-417D-836C-73E95EBA9941}" type="slidenum">
              <a:rPr lang="ja-JP" altLang="en-US">
                <a:solidFill>
                  <a:prstClr val="black"/>
                </a:solidFill>
                <a:latin typeface="Calibri" panose="020F0502020204030204"/>
                <a:ea typeface="ＭＳ Ｐゴシック" panose="020B0600070205080204" pitchFamily="50" charset="-128"/>
              </a:rPr>
              <a:pPr defTabSz="917399">
                <a:defRPr/>
              </a:pPr>
              <a:t>2</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796771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7305">
              <a:defRPr/>
            </a:pPr>
            <a:r>
              <a:rPr lang="ja-JP" altLang="en-US" dirty="0">
                <a:latin typeface="Times New Roman" charset="0"/>
              </a:rPr>
              <a:t>こちらは令和</a:t>
            </a:r>
            <a:r>
              <a:rPr lang="en-US" altLang="ja-JP" dirty="0">
                <a:latin typeface="Times New Roman" charset="0"/>
              </a:rPr>
              <a:t>7</a:t>
            </a:r>
            <a:r>
              <a:rPr lang="ja-JP" altLang="en-US" dirty="0">
                <a:latin typeface="Times New Roman" charset="0"/>
              </a:rPr>
              <a:t>年度の宮崎市健康診査の受診券の封筒です。今年度は緑色の封筒でした。</a:t>
            </a:r>
            <a:endParaRPr lang="en-US" altLang="ja-JP" dirty="0">
              <a:latin typeface="Times New Roman" charset="0"/>
            </a:endParaRPr>
          </a:p>
          <a:p>
            <a:pPr defTabSz="917305">
              <a:defRPr/>
            </a:pPr>
            <a:r>
              <a:rPr lang="ja-JP" altLang="en-US" dirty="0">
                <a:latin typeface="Times New Roman" charset="0"/>
              </a:rPr>
              <a:t>加入している保険によって、毎年封筒の色が変わりますのでご注意ください。</a:t>
            </a:r>
            <a:endParaRPr lang="en-US" altLang="ja-JP" dirty="0">
              <a:latin typeface="Times New Roman" charset="0"/>
            </a:endParaRPr>
          </a:p>
          <a:p>
            <a:pPr defTabSz="917305">
              <a:defRPr/>
            </a:pPr>
            <a:endParaRPr lang="en-US" altLang="ja-JP" dirty="0">
              <a:latin typeface="Times New Roman" charset="0"/>
            </a:endParaRPr>
          </a:p>
          <a:p>
            <a:pPr defTabSz="917305">
              <a:defRPr/>
            </a:pPr>
            <a:r>
              <a:rPr lang="ja-JP" altLang="en-US" dirty="0">
                <a:latin typeface="Times New Roman" charset="0"/>
              </a:rPr>
              <a:t>国民健康保険加入のかた、後期高齢医療制度被保険者の方は、無料で特定検診が受けられます。</a:t>
            </a:r>
            <a:endParaRPr lang="en-US" altLang="ja-JP" dirty="0">
              <a:latin typeface="Times New Roman" charset="0"/>
            </a:endParaRPr>
          </a:p>
          <a:p>
            <a:pPr defTabSz="917305">
              <a:defRPr/>
            </a:pPr>
            <a:r>
              <a:rPr lang="ja-JP" altLang="en-US" dirty="0">
                <a:latin typeface="Times New Roman" charset="0"/>
              </a:rPr>
              <a:t>その他、がん検診の費用を宮崎市が補助する制度もあります。</a:t>
            </a:r>
            <a:endParaRPr lang="en-US" altLang="ja-JP" dirty="0">
              <a:latin typeface="Times New Roman" charset="0"/>
            </a:endParaRPr>
          </a:p>
          <a:p>
            <a:pPr defTabSz="917305">
              <a:defRPr/>
            </a:pPr>
            <a:endParaRPr lang="en-US" altLang="ja-JP" dirty="0">
              <a:latin typeface="Times New Roman" charset="0"/>
            </a:endParaRPr>
          </a:p>
          <a:p>
            <a:pPr defTabSz="917305">
              <a:defRPr/>
            </a:pPr>
            <a:r>
              <a:rPr lang="ja-JP" altLang="en-US" dirty="0">
                <a:latin typeface="Times New Roman" charset="0"/>
              </a:rPr>
              <a:t>会社勤めの方は会社の検診がありますが、</a:t>
            </a:r>
            <a:endParaRPr lang="en-US" altLang="ja-JP" dirty="0">
              <a:latin typeface="Times New Roman" charset="0"/>
            </a:endParaRPr>
          </a:p>
          <a:p>
            <a:pPr defTabSz="917305">
              <a:defRPr/>
            </a:pPr>
            <a:r>
              <a:rPr lang="ja-JP" altLang="en-US" dirty="0">
                <a:latin typeface="Times New Roman" charset="0"/>
              </a:rPr>
              <a:t>会社の検診に含まれていないものは</a:t>
            </a:r>
            <a:endParaRPr lang="en-US" altLang="ja-JP" dirty="0">
              <a:latin typeface="Times New Roman" charset="0"/>
            </a:endParaRPr>
          </a:p>
          <a:p>
            <a:pPr defTabSz="917305">
              <a:defRPr/>
            </a:pPr>
            <a:r>
              <a:rPr lang="ja-JP" altLang="en-US" dirty="0">
                <a:latin typeface="Times New Roman" charset="0"/>
              </a:rPr>
              <a:t>宮崎市のがん検診を利用できる場合があるので、</a:t>
            </a:r>
            <a:endParaRPr lang="en-US" altLang="ja-JP" dirty="0">
              <a:latin typeface="Times New Roman" charset="0"/>
            </a:endParaRPr>
          </a:p>
          <a:p>
            <a:pPr defTabSz="917305">
              <a:defRPr/>
            </a:pPr>
            <a:r>
              <a:rPr lang="ja-JP" altLang="en-US" dirty="0">
                <a:latin typeface="Times New Roman" charset="0"/>
              </a:rPr>
              <a:t>ぜひ、ご自宅で一度中を確認してみてください。</a:t>
            </a:r>
            <a:endParaRPr lang="en-US" altLang="ja-JP" dirty="0">
              <a:latin typeface="Times New Roman" charset="0"/>
            </a:endParaRPr>
          </a:p>
          <a:p>
            <a:pPr defTabSz="917305">
              <a:defRPr/>
            </a:pPr>
            <a:endParaRPr lang="en-US" altLang="ja-JP" dirty="0">
              <a:latin typeface="Times New Roman" charset="0"/>
            </a:endParaRPr>
          </a:p>
          <a:p>
            <a:pPr defTabSz="917305">
              <a:defRPr/>
            </a:pPr>
            <a:r>
              <a:rPr lang="ja-JP" altLang="en-US" dirty="0">
                <a:latin typeface="Times New Roman" charset="0"/>
              </a:rPr>
              <a:t>↑一応ここまでで</a:t>
            </a:r>
            <a:r>
              <a:rPr lang="en-US" altLang="ja-JP" dirty="0">
                <a:latin typeface="Times New Roman" charset="0"/>
              </a:rPr>
              <a:t>O.K</a:t>
            </a:r>
          </a:p>
          <a:p>
            <a:pPr defTabSz="917305">
              <a:defRPr/>
            </a:pPr>
            <a:endParaRPr lang="en-US" altLang="ja-JP" dirty="0">
              <a:latin typeface="Times New Roman" charset="0"/>
            </a:endParaRPr>
          </a:p>
          <a:p>
            <a:pPr defTabSz="917305">
              <a:defRPr/>
            </a:pPr>
            <a:r>
              <a:rPr lang="ja-JP" altLang="en-US" dirty="0">
                <a:latin typeface="Times New Roman" charset="0"/>
              </a:rPr>
              <a:t>メモ今年度の特定検診・宮崎市がん検診は終了　　例年、宮崎市：</a:t>
            </a:r>
            <a:r>
              <a:rPr lang="en-US" altLang="ja-JP" dirty="0">
                <a:latin typeface="Times New Roman" charset="0"/>
              </a:rPr>
              <a:t>2</a:t>
            </a:r>
            <a:r>
              <a:rPr lang="ja-JP" altLang="en-US" dirty="0">
                <a:latin typeface="Times New Roman" charset="0"/>
              </a:rPr>
              <a:t>月</a:t>
            </a:r>
            <a:r>
              <a:rPr lang="en-US" altLang="ja-JP" dirty="0">
                <a:latin typeface="Times New Roman" charset="0"/>
              </a:rPr>
              <a:t>10</a:t>
            </a:r>
            <a:r>
              <a:rPr lang="ja-JP" altLang="en-US" dirty="0">
                <a:latin typeface="Times New Roman" charset="0"/>
              </a:rPr>
              <a:t>日までで終了　がん検診は</a:t>
            </a:r>
            <a:r>
              <a:rPr lang="en-US" altLang="ja-JP" dirty="0">
                <a:latin typeface="Times New Roman" charset="0"/>
              </a:rPr>
              <a:t>3</a:t>
            </a:r>
            <a:r>
              <a:rPr lang="ja-JP" altLang="en-US" dirty="0">
                <a:latin typeface="Times New Roman" charset="0"/>
              </a:rPr>
              <a:t>月第１週まで　変わることもあるので要問合せ！</a:t>
            </a:r>
            <a:endParaRPr lang="en-US" altLang="ja-JP" dirty="0">
              <a:latin typeface="Times New Roman" charset="0"/>
            </a:endParaRPr>
          </a:p>
          <a:p>
            <a:pPr defTabSz="917305">
              <a:defRPr/>
            </a:pPr>
            <a:endParaRPr lang="en-US" altLang="ja-JP" dirty="0">
              <a:latin typeface="Times New Roman" charset="0"/>
            </a:endParaRPr>
          </a:p>
          <a:p>
            <a:pPr defTabSz="917305">
              <a:defRPr/>
            </a:pPr>
            <a:r>
              <a:rPr lang="ja-JP" altLang="en-US" dirty="0">
                <a:latin typeface="Times New Roman" charset="0"/>
              </a:rPr>
              <a:t>受診券は</a:t>
            </a:r>
            <a:r>
              <a:rPr lang="en-US" altLang="ja-JP" dirty="0">
                <a:latin typeface="Times New Roman" charset="0"/>
              </a:rPr>
              <a:t>5</a:t>
            </a:r>
            <a:r>
              <a:rPr lang="ja-JP" altLang="en-US" dirty="0">
                <a:latin typeface="Times New Roman" charset="0"/>
              </a:rPr>
              <a:t>月末くらいに送られてくる。次年度は、受診券が届き次第、</a:t>
            </a:r>
            <a:r>
              <a:rPr lang="en-US" altLang="ja-JP" dirty="0">
                <a:latin typeface="Times New Roman" charset="0"/>
              </a:rPr>
              <a:t>6</a:t>
            </a:r>
            <a:r>
              <a:rPr lang="ja-JP" altLang="en-US" dirty="0">
                <a:latin typeface="Times New Roman" charset="0"/>
              </a:rPr>
              <a:t>月</a:t>
            </a:r>
            <a:r>
              <a:rPr lang="en-US" altLang="ja-JP" dirty="0">
                <a:latin typeface="Times New Roman" charset="0"/>
              </a:rPr>
              <a:t>1</a:t>
            </a:r>
            <a:r>
              <a:rPr lang="ja-JP" altLang="en-US" dirty="0">
                <a:latin typeface="Times New Roman" charset="0"/>
              </a:rPr>
              <a:t>日ごろから予約開始予定です。</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defTabSz="917399">
              <a:defRPr/>
            </a:pPr>
            <a:fld id="{D3D22BC8-BFC7-4C0B-AFB1-C9512EBAF744}" type="slidenum">
              <a:rPr lang="ja-JP" altLang="en-US">
                <a:solidFill>
                  <a:prstClr val="black"/>
                </a:solidFill>
                <a:latin typeface="Calibri" panose="020F0502020204030204"/>
                <a:ea typeface="ＭＳ Ｐゴシック" panose="020B0600070205080204" pitchFamily="50" charset="-128"/>
              </a:rPr>
              <a:pPr defTabSz="917399">
                <a:defRPr/>
              </a:pPr>
              <a:t>20</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4157979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7399">
              <a:defRPr/>
            </a:pPr>
            <a:fld id="{6EA539B7-665A-417D-836C-73E95EBA9941}" type="slidenum">
              <a:rPr lang="ja-JP" altLang="en-US">
                <a:solidFill>
                  <a:prstClr val="black"/>
                </a:solidFill>
                <a:latin typeface="Calibri" panose="020F0502020204030204"/>
                <a:ea typeface="ＭＳ Ｐゴシック" panose="020B0600070205080204" pitchFamily="50" charset="-128"/>
              </a:rPr>
              <a:pPr defTabSz="917399">
                <a:defRPr/>
              </a:pPr>
              <a:t>21</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456768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7399">
              <a:defRPr/>
            </a:pPr>
            <a:fld id="{6EA539B7-665A-417D-836C-73E95EBA9941}" type="slidenum">
              <a:rPr lang="ja-JP" altLang="en-US">
                <a:solidFill>
                  <a:prstClr val="black"/>
                </a:solidFill>
                <a:latin typeface="Calibri" panose="020F0502020204030204"/>
                <a:ea typeface="ＭＳ Ｐゴシック" panose="020B0600070205080204" pitchFamily="50" charset="-128"/>
              </a:rPr>
              <a:pPr defTabSz="917399">
                <a:defRPr/>
              </a:pPr>
              <a:t>22</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335374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3F27547-5A98-467C-8BD9-E3CAC5A9D593}" type="slidenum">
              <a:rPr kumimoji="1" lang="ja-JP" altLang="en-US" smtClean="0"/>
              <a:t>23</a:t>
            </a:fld>
            <a:endParaRPr kumimoji="1" lang="ja-JP" altLang="en-US"/>
          </a:p>
        </p:txBody>
      </p:sp>
    </p:spTree>
    <p:extLst>
      <p:ext uri="{BB962C8B-B14F-4D97-AF65-F5344CB8AC3E}">
        <p14:creationId xmlns:p14="http://schemas.microsoft.com/office/powerpoint/2010/main" val="456908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ご清聴ありがとうございました。</a:t>
            </a:r>
            <a:endParaRPr kumimoji="1" lang="en-US" altLang="ja-JP" dirty="0"/>
          </a:p>
          <a:p>
            <a:endParaRPr kumimoji="1" lang="en-US" altLang="ja-JP" dirty="0"/>
          </a:p>
          <a:p>
            <a:endParaRPr kumimoji="1" lang="en-US" altLang="ja-JP" dirty="0"/>
          </a:p>
          <a:p>
            <a:r>
              <a:rPr kumimoji="1" lang="ja-JP" altLang="en-US" dirty="0"/>
              <a:t>ご予約・電話問合せは</a:t>
            </a:r>
            <a:r>
              <a:rPr kumimoji="1" lang="en-US" altLang="ja-JP" dirty="0"/>
              <a:t>15</a:t>
            </a:r>
            <a:r>
              <a:rPr kumimoji="1" lang="ja-JP" altLang="en-US" dirty="0"/>
              <a:t>時</a:t>
            </a:r>
            <a:r>
              <a:rPr kumimoji="1" lang="en-US" altLang="ja-JP" dirty="0"/>
              <a:t>30</a:t>
            </a:r>
            <a:r>
              <a:rPr kumimoji="1" lang="ja-JP" altLang="en-US"/>
              <a:t>分まで</a:t>
            </a:r>
            <a:endParaRPr kumimoji="1" lang="ja-JP" altLang="en-US" dirty="0"/>
          </a:p>
        </p:txBody>
      </p:sp>
      <p:sp>
        <p:nvSpPr>
          <p:cNvPr id="4" name="スライド番号プレースホルダー 3"/>
          <p:cNvSpPr>
            <a:spLocks noGrp="1"/>
          </p:cNvSpPr>
          <p:nvPr>
            <p:ph type="sldNum" sz="quarter" idx="10"/>
          </p:nvPr>
        </p:nvSpPr>
        <p:spPr/>
        <p:txBody>
          <a:bodyPr/>
          <a:lstStyle/>
          <a:p>
            <a:pPr defTabSz="917399">
              <a:defRPr/>
            </a:pPr>
            <a:fld id="{6EA539B7-665A-417D-836C-73E95EBA9941}" type="slidenum">
              <a:rPr lang="ja-JP" altLang="en-US">
                <a:solidFill>
                  <a:prstClr val="black"/>
                </a:solidFill>
                <a:latin typeface="Calibri" panose="020F0502020204030204"/>
                <a:ea typeface="ＭＳ Ｐゴシック" panose="020B0600070205080204" pitchFamily="50" charset="-128"/>
              </a:rPr>
              <a:pPr defTabSz="917399">
                <a:defRPr/>
              </a:pPr>
              <a:t>24</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339044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7399">
              <a:defRPr/>
            </a:pPr>
            <a:r>
              <a:rPr lang="ja-JP" altLang="en-US" dirty="0">
                <a:latin typeface="Times New Roman" charset="0"/>
              </a:rPr>
              <a:t>どういった内容の検診かというと、宮崎市の特定健診やがん検診などをはじめ、</a:t>
            </a:r>
            <a:endParaRPr lang="en-US" altLang="ja-JP" dirty="0">
              <a:latin typeface="Times New Roman" charset="0"/>
            </a:endParaRPr>
          </a:p>
          <a:p>
            <a:pPr eaLnBrk="1" hangingPunct="1"/>
            <a:r>
              <a:rPr lang="ja-JP" altLang="en-US" dirty="0">
                <a:latin typeface="Times New Roman" charset="0"/>
              </a:rPr>
              <a:t>生活習慣病検診や定期健康診断、日帰り人間ドッグ、乳がん検診、婦人科検診などを行っています。</a:t>
            </a:r>
            <a:endParaRPr lang="en-US" altLang="ja-JP" dirty="0">
              <a:latin typeface="Times New Roman" charset="0"/>
            </a:endParaRPr>
          </a:p>
          <a:p>
            <a:pPr eaLnBrk="1" hangingPunct="1"/>
            <a:endParaRPr lang="en-US" altLang="ja-JP" dirty="0">
              <a:latin typeface="Times New Roman" charset="0"/>
            </a:endParaRPr>
          </a:p>
          <a:p>
            <a:pPr eaLnBrk="1" hangingPunct="1"/>
            <a:r>
              <a:rPr lang="ja-JP" altLang="en-US" dirty="0">
                <a:latin typeface="Times New Roman" charset="0"/>
              </a:rPr>
              <a:t>コースによって検査内容が変わりますので、健診センター窓口にお問合せください。</a:t>
            </a:r>
            <a:endParaRPr lang="en-US" altLang="ja-JP" dirty="0">
              <a:latin typeface="Times New Roman" charset="0"/>
            </a:endParaRPr>
          </a:p>
          <a:p>
            <a:pPr eaLnBrk="1" hangingPunct="1"/>
            <a:r>
              <a:rPr lang="ja-JP" altLang="en-US" dirty="0">
                <a:latin typeface="Times New Roman" charset="0"/>
              </a:rPr>
              <a:t>詳細についてこれからお話していきます。</a:t>
            </a:r>
            <a:endParaRPr lang="en-US" altLang="ja-JP" dirty="0">
              <a:latin typeface="Times New Roman" charset="0"/>
            </a:endParaRPr>
          </a:p>
          <a:p>
            <a:pPr defTabSz="917399">
              <a:defRPr/>
            </a:pPr>
            <a:endParaRPr kumimoji="1" lang="en-US" altLang="ja-JP" dirty="0"/>
          </a:p>
          <a:p>
            <a:pPr defTabSz="917399">
              <a:defRPr/>
            </a:pPr>
            <a:r>
              <a:rPr kumimoji="1" lang="ja-JP" altLang="en-US" dirty="0"/>
              <a:t>まず、センター内の様子をご紹介します。</a:t>
            </a:r>
          </a:p>
          <a:p>
            <a:pPr eaLnBrk="1" hangingPunct="1"/>
            <a:endParaRPr lang="en-US" altLang="ja-JP" dirty="0">
              <a:latin typeface="Times New Roman" charset="0"/>
            </a:endParaRPr>
          </a:p>
          <a:p>
            <a:pPr eaLnBrk="1" hangingPunct="1"/>
            <a:endParaRPr lang="en-US" altLang="ja-JP" dirty="0">
              <a:latin typeface="Times New Roman" charset="0"/>
            </a:endParaRPr>
          </a:p>
          <a:p>
            <a:pPr eaLnBrk="1" hangingPunct="1"/>
            <a:endParaRPr lang="en-US" altLang="ja-JP" dirty="0">
              <a:latin typeface="Times New Roman"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defTabSz="917399">
              <a:defRPr/>
            </a:pPr>
            <a:fld id="{6EA539B7-665A-417D-836C-73E95EBA9941}" type="slidenum">
              <a:rPr lang="ja-JP" altLang="en-US">
                <a:solidFill>
                  <a:prstClr val="black"/>
                </a:solidFill>
                <a:latin typeface="Calibri" panose="020F0502020204030204"/>
                <a:ea typeface="ＭＳ Ｐゴシック" panose="020B0600070205080204" pitchFamily="50" charset="-128"/>
              </a:rPr>
              <a:pPr defTabSz="917399">
                <a:defRPr/>
              </a:pPr>
              <a:t>3</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4077171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こちらは、受付です。</a:t>
            </a:r>
            <a:endParaRPr kumimoji="1" lang="en-US" altLang="ja-JP" dirty="0"/>
          </a:p>
          <a:p>
            <a:endParaRPr kumimoji="1" lang="en-US" altLang="ja-JP" dirty="0"/>
          </a:p>
          <a:p>
            <a:r>
              <a:rPr kumimoji="1" lang="ja-JP" altLang="en-US" dirty="0"/>
              <a:t>時間予約制になっており</a:t>
            </a:r>
            <a:r>
              <a:rPr kumimoji="1" lang="en-US" altLang="ja-JP" dirty="0"/>
              <a:t>1</a:t>
            </a:r>
            <a:r>
              <a:rPr kumimoji="1" lang="ja-JP" altLang="en-US" dirty="0"/>
              <a:t>時間に</a:t>
            </a:r>
            <a:r>
              <a:rPr kumimoji="1" lang="en-US" altLang="ja-JP" dirty="0"/>
              <a:t>15</a:t>
            </a:r>
            <a:r>
              <a:rPr kumimoji="1" lang="ja-JP" altLang="en-US" dirty="0"/>
              <a:t>人から</a:t>
            </a:r>
            <a:r>
              <a:rPr kumimoji="1" lang="en-US" altLang="ja-JP" dirty="0"/>
              <a:t>20</a:t>
            </a:r>
            <a:r>
              <a:rPr kumimoji="1" lang="ja-JP" altLang="en-US" dirty="0"/>
              <a:t>人の方をご案内しています。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defTabSz="917399">
              <a:defRPr/>
            </a:pPr>
            <a:fld id="{6EA539B7-665A-417D-836C-73E95EBA9941}" type="slidenum">
              <a:rPr lang="ja-JP" altLang="en-US">
                <a:solidFill>
                  <a:prstClr val="black"/>
                </a:solidFill>
                <a:latin typeface="Calibri" panose="020F0502020204030204"/>
                <a:ea typeface="ＭＳ Ｐゴシック" panose="020B0600070205080204" pitchFamily="50" charset="-128"/>
              </a:rPr>
              <a:pPr defTabSz="917399">
                <a:defRPr/>
              </a:pPr>
              <a:t>4</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974082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a:t>
            </a:r>
            <a:r>
              <a:rPr kumimoji="1" lang="en-US" altLang="ja-JP" dirty="0"/>
              <a:t>1</a:t>
            </a:r>
            <a:r>
              <a:rPr kumimoji="1" lang="ja-JP" altLang="en-US" dirty="0"/>
              <a:t>階、</a:t>
            </a:r>
            <a:r>
              <a:rPr kumimoji="1" lang="en-US" altLang="ja-JP" dirty="0"/>
              <a:t>2</a:t>
            </a:r>
            <a:r>
              <a:rPr kumimoji="1" lang="ja-JP" altLang="en-US" dirty="0"/>
              <a:t>階の待合ホールです。</a:t>
            </a:r>
            <a:endParaRPr kumimoji="1" lang="en-US" altLang="ja-JP" dirty="0"/>
          </a:p>
          <a:p>
            <a:r>
              <a:rPr kumimoji="1" lang="ja-JP" altLang="en-US" dirty="0"/>
              <a:t>リラックスして検査を受けてもらうよう、明るいスタッフが笑顔で対応しています。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defTabSz="917399">
              <a:defRPr/>
            </a:pPr>
            <a:fld id="{6EA539B7-665A-417D-836C-73E95EBA9941}" type="slidenum">
              <a:rPr lang="ja-JP" altLang="en-US">
                <a:solidFill>
                  <a:prstClr val="black"/>
                </a:solidFill>
                <a:latin typeface="Calibri" panose="020F0502020204030204"/>
                <a:ea typeface="ＭＳ Ｐゴシック" panose="020B0600070205080204" pitchFamily="50" charset="-128"/>
              </a:rPr>
              <a:pPr defTabSz="917399">
                <a:defRPr/>
              </a:pPr>
              <a:t>5</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562323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検査内容の紹介を致します。</a:t>
            </a:r>
            <a:endParaRPr kumimoji="1" lang="en-US" altLang="ja-JP" dirty="0"/>
          </a:p>
          <a:p>
            <a:endParaRPr kumimoji="1" lang="en-US" altLang="ja-JP" dirty="0"/>
          </a:p>
          <a:p>
            <a:r>
              <a:rPr kumimoji="1" lang="ja-JP" altLang="en-US" dirty="0"/>
              <a:t>左側が身体計測スペース、</a:t>
            </a:r>
            <a:endParaRPr kumimoji="1" lang="en-US" altLang="ja-JP" dirty="0"/>
          </a:p>
          <a:p>
            <a:r>
              <a:rPr kumimoji="1" lang="ja-JP" altLang="en-US" dirty="0"/>
              <a:t>右側が問診、血液検査スペースです。</a:t>
            </a:r>
            <a:endParaRPr kumimoji="1" lang="en-US" altLang="ja-JP" dirty="0"/>
          </a:p>
          <a:p>
            <a:r>
              <a:rPr kumimoji="1" lang="ja-JP" altLang="en-US" dirty="0"/>
              <a:t>プライバシーが守られるよう、</a:t>
            </a:r>
            <a:endParaRPr kumimoji="1" lang="en-US" altLang="ja-JP" dirty="0"/>
          </a:p>
          <a:p>
            <a:r>
              <a:rPr kumimoji="1" lang="ja-JP" altLang="en-US" dirty="0"/>
              <a:t>パーテーションを設置しています。</a:t>
            </a:r>
          </a:p>
        </p:txBody>
      </p:sp>
      <p:sp>
        <p:nvSpPr>
          <p:cNvPr id="4" name="スライド番号プレースホルダー 3"/>
          <p:cNvSpPr>
            <a:spLocks noGrp="1"/>
          </p:cNvSpPr>
          <p:nvPr>
            <p:ph type="sldNum" sz="quarter" idx="10"/>
          </p:nvPr>
        </p:nvSpPr>
        <p:spPr/>
        <p:txBody>
          <a:bodyPr/>
          <a:lstStyle/>
          <a:p>
            <a:pPr defTabSz="917399">
              <a:defRPr/>
            </a:pPr>
            <a:fld id="{6EA539B7-665A-417D-836C-73E95EBA9941}" type="slidenum">
              <a:rPr lang="ja-JP" altLang="en-US">
                <a:solidFill>
                  <a:prstClr val="black"/>
                </a:solidFill>
                <a:latin typeface="Calibri" panose="020F0502020204030204"/>
                <a:ea typeface="ＭＳ Ｐゴシック" panose="020B0600070205080204" pitchFamily="50" charset="-128"/>
              </a:rPr>
              <a:pPr defTabSz="917399">
                <a:defRPr/>
              </a:pPr>
              <a:t>6</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320869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聴力・視力検査、血圧測定のスペースです。</a:t>
            </a:r>
            <a:endParaRPr kumimoji="1" lang="en-US" altLang="ja-JP" dirty="0"/>
          </a:p>
          <a:p>
            <a:r>
              <a:rPr kumimoji="1" lang="ja-JP" altLang="en-US" dirty="0"/>
              <a:t>目の検査は視力測定の他にメタボリックシンドロームの指標となる眼底検査や、</a:t>
            </a:r>
            <a:endParaRPr kumimoji="1" lang="en-US" altLang="ja-JP" dirty="0"/>
          </a:p>
          <a:p>
            <a:r>
              <a:rPr kumimoji="1" lang="ja-JP" altLang="en-US" dirty="0"/>
              <a:t>緑内障性の変化や加齢性の変化がわかる眼圧検査もあります。</a:t>
            </a:r>
            <a:endParaRPr kumimoji="1" lang="en-US" altLang="ja-JP" dirty="0"/>
          </a:p>
        </p:txBody>
      </p:sp>
      <p:sp>
        <p:nvSpPr>
          <p:cNvPr id="4" name="スライド番号プレースホルダー 3"/>
          <p:cNvSpPr>
            <a:spLocks noGrp="1"/>
          </p:cNvSpPr>
          <p:nvPr>
            <p:ph type="sldNum" sz="quarter" idx="10"/>
          </p:nvPr>
        </p:nvSpPr>
        <p:spPr/>
        <p:txBody>
          <a:bodyPr/>
          <a:lstStyle/>
          <a:p>
            <a:pPr defTabSz="917399">
              <a:defRPr/>
            </a:pPr>
            <a:fld id="{6EA539B7-665A-417D-836C-73E95EBA9941}" type="slidenum">
              <a:rPr lang="ja-JP" altLang="en-US">
                <a:solidFill>
                  <a:prstClr val="black"/>
                </a:solidFill>
                <a:latin typeface="Calibri" panose="020F0502020204030204"/>
                <a:ea typeface="ＭＳ Ｐゴシック" panose="020B0600070205080204" pitchFamily="50" charset="-128"/>
              </a:rPr>
              <a:pPr defTabSz="917399">
                <a:defRPr/>
              </a:pPr>
              <a:t>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875448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左側は心電図検査の様子です。</a:t>
            </a:r>
            <a:endParaRPr kumimoji="1" lang="en-US" altLang="ja-JP" dirty="0"/>
          </a:p>
          <a:p>
            <a:endParaRPr kumimoji="1" lang="en-US" altLang="ja-JP" dirty="0"/>
          </a:p>
          <a:p>
            <a:r>
              <a:rPr kumimoji="1" lang="ja-JP" altLang="en-US" dirty="0"/>
              <a:t>心電図検査では、自覚症状がなくても、健診にきて初めて、不整脈や狭心症などを指摘される方も少なくありません。</a:t>
            </a:r>
            <a:endParaRPr kumimoji="1" lang="en-US" altLang="ja-JP" dirty="0"/>
          </a:p>
          <a:p>
            <a:endParaRPr kumimoji="1" lang="en-US" altLang="ja-JP" dirty="0"/>
          </a:p>
          <a:p>
            <a:r>
              <a:rPr kumimoji="1" lang="ja-JP" altLang="en-US" dirty="0"/>
              <a:t>右側は肺機能検査の様子です。</a:t>
            </a:r>
            <a:endParaRPr kumimoji="1" lang="en-US" altLang="ja-JP" dirty="0"/>
          </a:p>
          <a:p>
            <a:r>
              <a:rPr kumimoji="1" lang="ja-JP" altLang="en-US" dirty="0"/>
              <a:t>肺機能検査では肺活量などを測定します。</a:t>
            </a:r>
            <a:endParaRPr kumimoji="1" lang="en-US" altLang="ja-JP" dirty="0"/>
          </a:p>
          <a:p>
            <a:r>
              <a:rPr kumimoji="1" lang="ja-JP" altLang="en-US" dirty="0"/>
              <a:t>数値が低いと、肺気腫や間質性肺炎といった肺の病気が隠れている可能性があります。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defTabSz="917399">
              <a:defRPr/>
            </a:pPr>
            <a:fld id="{6EA539B7-665A-417D-836C-73E95EBA9941}" type="slidenum">
              <a:rPr lang="ja-JP" altLang="en-US">
                <a:solidFill>
                  <a:prstClr val="black"/>
                </a:solidFill>
                <a:latin typeface="Calibri" panose="020F0502020204030204"/>
                <a:ea typeface="ＭＳ Ｐゴシック" panose="020B0600070205080204" pitchFamily="50" charset="-128"/>
              </a:rPr>
              <a:pPr defTabSz="917399">
                <a:defRPr/>
              </a:pPr>
              <a:t>8</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162893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次に胃の検査です。</a:t>
            </a:r>
            <a:endParaRPr kumimoji="1" lang="en-US" altLang="ja-JP" dirty="0"/>
          </a:p>
          <a:p>
            <a:endParaRPr kumimoji="1" lang="en-US" altLang="ja-JP" dirty="0"/>
          </a:p>
          <a:p>
            <a:r>
              <a:rPr kumimoji="1" lang="ja-JP" altLang="en-US" dirty="0"/>
              <a:t>胃の検査は、胃透視と胃カメラ検査があります。</a:t>
            </a:r>
            <a:endParaRPr kumimoji="1" lang="en-US" altLang="ja-JP" dirty="0"/>
          </a:p>
          <a:p>
            <a:endParaRPr kumimoji="1" lang="en-US" altLang="ja-JP" dirty="0"/>
          </a:p>
          <a:p>
            <a:r>
              <a:rPr kumimoji="1" lang="ja-JP" altLang="en-US" dirty="0"/>
              <a:t>胃カメラ検査は食道がん、逆流性食道炎、胃炎や胃潰瘍、そして胃がんなどの病気の発見に有用です。</a:t>
            </a:r>
            <a:endParaRPr kumimoji="1" lang="en-US" altLang="ja-JP" dirty="0"/>
          </a:p>
          <a:p>
            <a:pPr defTabSz="917399">
              <a:defRPr/>
            </a:pPr>
            <a:r>
              <a:rPr kumimoji="1" lang="ja-JP" altLang="en-US" dirty="0"/>
              <a:t>カメラを口から入れて行う方法と、鼻から入れて行う方法を選ぶことができます。</a:t>
            </a:r>
            <a:endParaRPr kumimoji="1" lang="en-US" altLang="ja-JP" dirty="0"/>
          </a:p>
          <a:p>
            <a:pPr defTabSz="917399">
              <a:defRPr/>
            </a:pPr>
            <a:r>
              <a:rPr kumimoji="1" lang="ja-JP" altLang="en-US" dirty="0"/>
              <a:t>口から行う場合のみ、不安を軽減させる安定剤のお薬を注射をして検査を行うことが可能です。</a:t>
            </a:r>
            <a:endParaRPr kumimoji="1" lang="en-US" altLang="ja-JP" dirty="0"/>
          </a:p>
          <a:p>
            <a:endParaRPr kumimoji="1" lang="en-US" altLang="ja-JP" dirty="0"/>
          </a:p>
          <a:p>
            <a:r>
              <a:rPr kumimoji="1" lang="ja-JP" altLang="en-US" dirty="0"/>
              <a:t>胃透視は胃がんやポリープ、潰瘍などが発見できます。</a:t>
            </a:r>
            <a:endParaRPr kumimoji="1" lang="en-US" altLang="ja-JP" dirty="0"/>
          </a:p>
          <a:p>
            <a:r>
              <a:rPr kumimoji="1" lang="ja-JP" altLang="en-US" dirty="0"/>
              <a:t>胃透視は消化管の全体像を観察することができるので、胃の病変の大きさや位置がわかります。</a:t>
            </a:r>
            <a:endParaRPr kumimoji="1" lang="en-US" altLang="ja-JP" dirty="0"/>
          </a:p>
          <a:p>
            <a:r>
              <a:rPr kumimoji="1" lang="ja-JP" altLang="en-US" dirty="0"/>
              <a:t>さらに、医師ではなく放射線技師が実施できるため、胃カメラよりも費用が安く、時間もかからないというメリットがあります。</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defTabSz="917399">
              <a:defRPr/>
            </a:pPr>
            <a:fld id="{6EA539B7-665A-417D-836C-73E95EBA9941}" type="slidenum">
              <a:rPr lang="ja-JP" altLang="en-US">
                <a:solidFill>
                  <a:prstClr val="black"/>
                </a:solidFill>
                <a:latin typeface="Calibri" panose="020F0502020204030204"/>
                <a:ea typeface="ＭＳ Ｐゴシック" panose="020B0600070205080204" pitchFamily="50" charset="-128"/>
              </a:rPr>
              <a:pPr defTabSz="917399">
                <a:defRPr/>
              </a:pPr>
              <a:t>9</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895166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1D867DC-C0CB-4433-8474-2D0818190121}" type="datetime1">
              <a:rPr lang="en-US" altLang="ja-JP"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583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29404A7-0523-4F1A-8738-2C4EE6CD535D}" type="datetime1">
              <a:rPr lang="en-US" altLang="ja-JP"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514669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F221C38-EA61-4E93-8582-B55D29FE7F22}" type="datetime1">
              <a:rPr lang="en-US" altLang="ja-JP"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54437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DE02BFD-110D-4936-87F3-DD10EDA8E467}" type="datetime1">
              <a:rPr lang="en-US" altLang="ja-JP"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3570957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3F4E9E2-643D-4E19-93C3-131068B1BC6E}" type="datetime1">
              <a:rPr lang="en-US" altLang="ja-JP"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350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E213814-C4A4-48C4-B79A-F549270125E2}" type="datetime1">
              <a:rPr lang="en-US" altLang="ja-JP" smtClean="0"/>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3462917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D48C5D3-05B8-45AB-9D16-13175E970D5F}" type="datetime1">
              <a:rPr lang="en-US" altLang="ja-JP" smtClean="0"/>
              <a:t>4/3/2026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929404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4F1E883-6A61-4C34-B572-1F145C6413AE}" type="datetime1">
              <a:rPr lang="en-US" altLang="ja-JP" smtClean="0"/>
              <a:t>4/3/2026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74046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E7BF3A6-67DB-48B9-958D-7B5DB0F38A9E}" type="datetime1">
              <a:rPr lang="en-US" altLang="ja-JP" smtClean="0"/>
              <a:t>4/3/2026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97391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0DD9F17-FEFD-4C5E-ADB4-BCDEEA8D33E7}" type="datetime1">
              <a:rPr lang="en-US" altLang="ja-JP" smtClean="0"/>
              <a:t>4/3/2026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126606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E595E2E-2CEE-4EC6-AA3D-DB8C7357DECB}" type="datetime1">
              <a:rPr lang="en-US" altLang="ja-JP" smtClean="0"/>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482360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4B3ACF5-5A1A-4249-AEE2-3BF295D6C107}" type="datetime1">
              <a:rPr lang="en-US" altLang="ja-JP" smtClean="0"/>
              <a:t>4/3/2026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152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1.xml"/><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7000">
              <a:schemeClr val="accent3">
                <a:lumMod val="20000"/>
                <a:lumOff val="80000"/>
              </a:schemeClr>
            </a:gs>
            <a:gs pos="89000">
              <a:schemeClr val="accent1">
                <a:lumMod val="20000"/>
                <a:lumOff val="80000"/>
              </a:schemeClr>
            </a:gs>
            <a:gs pos="49500">
              <a:srgbClr val="F2DBC6"/>
            </a:gs>
            <a:gs pos="9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18D9FD5-C65E-1D07-423A-1DCE221F3342}"/>
              </a:ext>
            </a:extLst>
          </p:cNvPr>
          <p:cNvPicPr>
            <a:picLocks noChangeAspect="1"/>
          </p:cNvPicPr>
          <p:nvPr/>
        </p:nvPicPr>
        <p:blipFill>
          <a:blip r:embed="rId3"/>
          <a:stretch>
            <a:fillRect/>
          </a:stretch>
        </p:blipFill>
        <p:spPr>
          <a:xfrm>
            <a:off x="5455035" y="-508000"/>
            <a:ext cx="6894577" cy="6858000"/>
          </a:xfrm>
          <a:prstGeom prst="rect">
            <a:avLst/>
          </a:prstGeom>
        </p:spPr>
      </p:pic>
      <p:sp>
        <p:nvSpPr>
          <p:cNvPr id="4" name="タイトル 3"/>
          <p:cNvSpPr>
            <a:spLocks noGrp="1"/>
          </p:cNvSpPr>
          <p:nvPr>
            <p:ph type="ctrTitle"/>
          </p:nvPr>
        </p:nvSpPr>
        <p:spPr>
          <a:xfrm>
            <a:off x="103511" y="1938952"/>
            <a:ext cx="11161485" cy="1798183"/>
          </a:xfrm>
          <a:ln>
            <a:noFill/>
          </a:ln>
        </p:spPr>
        <p:txBody>
          <a:bodyPr>
            <a:noAutofit/>
          </a:bodyPr>
          <a:lstStyle/>
          <a:p>
            <a:r>
              <a:rPr kumimoji="1" lang="ja-JP" altLang="en-US" b="1"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a:glow rad="101600">
                    <a:schemeClr val="accent2">
                      <a:satMod val="175000"/>
                      <a:alpha val="40000"/>
                    </a:schemeClr>
                  </a:glow>
                  <a:innerShdw blurRad="63500" dist="50800" dir="10800000">
                    <a:prstClr val="black">
                      <a:alpha val="50000"/>
                    </a:prstClr>
                  </a:innerShdw>
                </a:effectLst>
              </a:rPr>
              <a:t>意外としらない</a:t>
            </a:r>
            <a:r>
              <a:rPr kumimoji="1" lang="en-US" altLang="ja-JP" b="1"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a:glow rad="101600">
                    <a:schemeClr val="accent2">
                      <a:satMod val="175000"/>
                      <a:alpha val="40000"/>
                    </a:schemeClr>
                  </a:glow>
                  <a:innerShdw blurRad="63500" dist="50800" dir="10800000">
                    <a:prstClr val="black">
                      <a:alpha val="50000"/>
                    </a:prstClr>
                  </a:innerShdw>
                </a:effectLst>
              </a:rPr>
              <a:t/>
            </a:r>
            <a:br>
              <a:rPr kumimoji="1" lang="en-US" altLang="ja-JP" b="1"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a:glow rad="101600">
                    <a:schemeClr val="accent2">
                      <a:satMod val="175000"/>
                      <a:alpha val="40000"/>
                    </a:schemeClr>
                  </a:glow>
                  <a:innerShdw blurRad="63500" dist="50800" dir="10800000">
                    <a:prstClr val="black">
                      <a:alpha val="50000"/>
                    </a:prstClr>
                  </a:innerShdw>
                </a:effectLst>
              </a:rPr>
            </a:br>
            <a:r>
              <a:rPr lang="ja-JP" altLang="en-US" b="1"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a:glow rad="101600">
                    <a:schemeClr val="accent2">
                      <a:satMod val="175000"/>
                      <a:alpha val="40000"/>
                    </a:schemeClr>
                  </a:glow>
                  <a:innerShdw blurRad="63500" dist="50800" dir="10800000">
                    <a:prstClr val="black">
                      <a:alpha val="50000"/>
                    </a:prstClr>
                  </a:innerShdw>
                </a:effectLst>
              </a:rPr>
              <a:t>健</a:t>
            </a:r>
            <a:r>
              <a:rPr kumimoji="1" lang="ja-JP" altLang="en-US" b="1"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a:glow rad="101600">
                    <a:schemeClr val="accent2">
                      <a:satMod val="175000"/>
                      <a:alpha val="40000"/>
                    </a:schemeClr>
                  </a:glow>
                  <a:innerShdw blurRad="63500" dist="50800" dir="10800000">
                    <a:prstClr val="black">
                      <a:alpha val="50000"/>
                    </a:prstClr>
                  </a:innerShdw>
                </a:effectLst>
              </a:rPr>
              <a:t>診のあれこれ</a:t>
            </a:r>
            <a:r>
              <a:rPr kumimoji="1" lang="en-US" altLang="ja-JP" b="1"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a:glow rad="101600">
                    <a:schemeClr val="accent2">
                      <a:satMod val="175000"/>
                      <a:alpha val="40000"/>
                    </a:schemeClr>
                  </a:glow>
                  <a:innerShdw blurRad="63500" dist="50800" dir="10800000">
                    <a:prstClr val="black">
                      <a:alpha val="50000"/>
                    </a:prstClr>
                  </a:innerShdw>
                </a:effectLst>
              </a:rPr>
              <a:t/>
            </a:r>
            <a:br>
              <a:rPr kumimoji="1" lang="en-US" altLang="ja-JP" b="1"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a:glow rad="101600">
                    <a:schemeClr val="accent2">
                      <a:satMod val="175000"/>
                      <a:alpha val="40000"/>
                    </a:schemeClr>
                  </a:glow>
                  <a:innerShdw blurRad="63500" dist="50800" dir="10800000">
                    <a:prstClr val="black">
                      <a:alpha val="50000"/>
                    </a:prstClr>
                  </a:innerShdw>
                </a:effectLst>
              </a:rPr>
            </a:br>
            <a:r>
              <a:rPr kumimoji="1" lang="ja-JP" altLang="en-US" sz="4400" b="1" i="1" u="sng"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a:glow rad="101600">
                    <a:schemeClr val="accent2">
                      <a:satMod val="175000"/>
                      <a:alpha val="40000"/>
                    </a:schemeClr>
                  </a:glow>
                  <a:innerShdw blurRad="63500" dist="50800" dir="10800000">
                    <a:prstClr val="black">
                      <a:alpha val="50000"/>
                    </a:prstClr>
                  </a:innerShdw>
                </a:effectLst>
              </a:rPr>
              <a:t>自分の体について調べてみませんか</a:t>
            </a:r>
            <a:endParaRPr kumimoji="1" lang="ja-JP" altLang="en-US" b="1" i="1" u="sng"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a:glow rad="101600">
                  <a:schemeClr val="accent2">
                    <a:satMod val="175000"/>
                    <a:alpha val="40000"/>
                  </a:schemeClr>
                </a:glow>
                <a:innerShdw blurRad="63500" dist="50800" dir="10800000">
                  <a:prstClr val="black">
                    <a:alpha val="50000"/>
                  </a:prstClr>
                </a:innerShdw>
              </a:effectLst>
            </a:endParaRPr>
          </a:p>
        </p:txBody>
      </p:sp>
      <p:sp>
        <p:nvSpPr>
          <p:cNvPr id="2" name="サブタイトル 1"/>
          <p:cNvSpPr>
            <a:spLocks noGrp="1"/>
          </p:cNvSpPr>
          <p:nvPr>
            <p:ph type="subTitle" idx="1"/>
          </p:nvPr>
        </p:nvSpPr>
        <p:spPr>
          <a:xfrm>
            <a:off x="-6607678" y="4454651"/>
            <a:ext cx="12454686" cy="1895349"/>
          </a:xfrm>
        </p:spPr>
        <p:txBody>
          <a:bodyPr>
            <a:noAutofit/>
          </a:bodyPr>
          <a:lstStyle/>
          <a:p>
            <a:endParaRPr lang="en-US" altLang="ja-JP" dirty="0"/>
          </a:p>
          <a:p>
            <a:pPr algn="r"/>
            <a:r>
              <a:rPr lang="ja-JP" altLang="en-US" dirty="0"/>
              <a:t>　　　</a:t>
            </a:r>
            <a:r>
              <a:rPr lang="ja-JP" altLang="en-US" sz="2000" dirty="0">
                <a:latin typeface="+mn-ea"/>
              </a:rPr>
              <a:t>　</a:t>
            </a:r>
            <a:r>
              <a:rPr kumimoji="1" lang="en-US" altLang="ja-JP" sz="2000" dirty="0">
                <a:solidFill>
                  <a:schemeClr val="tx1"/>
                </a:solidFill>
                <a:latin typeface="+mn-ea"/>
              </a:rPr>
              <a:t>2026</a:t>
            </a:r>
            <a:r>
              <a:rPr kumimoji="1" lang="ja-JP" altLang="en-US" sz="2000" dirty="0">
                <a:solidFill>
                  <a:schemeClr val="tx1"/>
                </a:solidFill>
                <a:latin typeface="+mn-ea"/>
              </a:rPr>
              <a:t>年</a:t>
            </a:r>
            <a:r>
              <a:rPr lang="en-US" altLang="ja-JP" sz="2000" dirty="0">
                <a:solidFill>
                  <a:schemeClr val="tx1"/>
                </a:solidFill>
                <a:latin typeface="+mn-ea"/>
              </a:rPr>
              <a:t>3</a:t>
            </a:r>
            <a:r>
              <a:rPr kumimoji="1" lang="ja-JP" altLang="en-US" sz="2000" dirty="0">
                <a:solidFill>
                  <a:schemeClr val="tx1"/>
                </a:solidFill>
                <a:latin typeface="+mn-ea"/>
              </a:rPr>
              <a:t>月</a:t>
            </a:r>
            <a:r>
              <a:rPr kumimoji="1" lang="en-US" altLang="ja-JP" sz="2000" dirty="0">
                <a:solidFill>
                  <a:schemeClr val="tx1"/>
                </a:solidFill>
                <a:latin typeface="+mn-ea"/>
              </a:rPr>
              <a:t>11</a:t>
            </a:r>
            <a:r>
              <a:rPr kumimoji="1" lang="ja-JP" altLang="en-US" sz="2000" dirty="0">
                <a:solidFill>
                  <a:schemeClr val="tx1"/>
                </a:solidFill>
                <a:latin typeface="+mn-ea"/>
              </a:rPr>
              <a:t>日</a:t>
            </a:r>
            <a:endParaRPr kumimoji="1" lang="en-US" altLang="ja-JP" sz="2000" dirty="0">
              <a:solidFill>
                <a:schemeClr val="tx1"/>
              </a:solidFill>
              <a:latin typeface="+mn-ea"/>
            </a:endParaRPr>
          </a:p>
          <a:p>
            <a:pPr algn="r"/>
            <a:r>
              <a:rPr kumimoji="1" lang="ja-JP" altLang="en-US" sz="2000" dirty="0">
                <a:solidFill>
                  <a:schemeClr val="tx1"/>
                </a:solidFill>
                <a:latin typeface="+mn-ea"/>
              </a:rPr>
              <a:t>集団検診室　</a:t>
            </a:r>
            <a:endParaRPr kumimoji="1" lang="en-US" altLang="ja-JP" sz="2000" dirty="0">
              <a:solidFill>
                <a:schemeClr val="tx1"/>
              </a:solidFill>
              <a:latin typeface="+mn-ea"/>
            </a:endParaRPr>
          </a:p>
          <a:p>
            <a:pPr algn="r"/>
            <a:r>
              <a:rPr lang="ja-JP" altLang="en-US" sz="2000" dirty="0">
                <a:solidFill>
                  <a:schemeClr val="tx1"/>
                </a:solidFill>
                <a:latin typeface="+mn-ea"/>
              </a:rPr>
              <a:t>看護師　</a:t>
            </a:r>
            <a:r>
              <a:rPr lang="ja-JP" altLang="en-US" sz="2000">
                <a:solidFill>
                  <a:schemeClr val="tx1"/>
                </a:solidFill>
                <a:latin typeface="+mn-ea"/>
              </a:rPr>
              <a:t>　</a:t>
            </a:r>
            <a:endParaRPr lang="ja-JP" altLang="en-US" sz="2000" dirty="0">
              <a:solidFill>
                <a:schemeClr val="tx1"/>
              </a:solidFill>
              <a:latin typeface="+mn-ea"/>
            </a:endParaRPr>
          </a:p>
          <a:p>
            <a:pPr algn="r"/>
            <a:r>
              <a:rPr kumimoji="1" lang="ja-JP" altLang="en-US" dirty="0">
                <a:solidFill>
                  <a:schemeClr val="tx1"/>
                </a:solidFill>
              </a:rPr>
              <a:t>　</a:t>
            </a:r>
          </a:p>
          <a:p>
            <a:r>
              <a:rPr lang="ja-JP" altLang="en-US" dirty="0"/>
              <a:t>　　　　　　　　　　　　　　　　　　　　　　　　　　　　　　　　　　　　　　　</a:t>
            </a:r>
            <a:endParaRPr kumimoji="1" lang="ja-JP" altLang="en-US" dirty="0"/>
          </a:p>
        </p:txBody>
      </p:sp>
      <p:sp>
        <p:nvSpPr>
          <p:cNvPr id="5" name="スライド番号プレースホルダー 4">
            <a:extLst>
              <a:ext uri="{FF2B5EF4-FFF2-40B4-BE49-F238E27FC236}">
                <a16:creationId xmlns:a16="http://schemas.microsoft.com/office/drawing/2014/main" id="{C85A1480-87C4-4CB3-B392-BCB09DDCCE07}"/>
              </a:ext>
            </a:extLst>
          </p:cNvPr>
          <p:cNvSpPr>
            <a:spLocks noGrp="1"/>
          </p:cNvSpPr>
          <p:nvPr>
            <p:ph type="sldNum" sz="quarter" idx="12"/>
          </p:nvPr>
        </p:nvSpPr>
        <p:spPr/>
        <p:txBody>
          <a:bodyPr/>
          <a:lstStyle/>
          <a:p>
            <a:fld id="{D57F1E4F-1CFF-5643-939E-217C01CDF565}" type="slidenum">
              <a:rPr lang="en-US" smtClean="0"/>
              <a:pPr/>
              <a:t>1</a:t>
            </a:fld>
            <a:endParaRPr lang="en-US"/>
          </a:p>
        </p:txBody>
      </p:sp>
    </p:spTree>
    <p:extLst>
      <p:ext uri="{BB962C8B-B14F-4D97-AF65-F5344CB8AC3E}">
        <p14:creationId xmlns:p14="http://schemas.microsoft.com/office/powerpoint/2010/main" val="3499335008"/>
      </p:ext>
    </p:extLst>
  </p:cSld>
  <p:clrMapOvr>
    <a:masterClrMapping/>
  </p:clrMapOvr>
  <mc:AlternateContent xmlns:mc="http://schemas.openxmlformats.org/markup-compatibility/2006" xmlns:p14="http://schemas.microsoft.com/office/powerpoint/2010/main">
    <mc:Choice Requires="p14">
      <p:transition spd="slow" p14:dur="2000" advTm="16058"/>
    </mc:Choice>
    <mc:Fallback xmlns="">
      <p:transition spd="slow" advTm="1605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検査内容の紹介</a:t>
            </a:r>
            <a:endParaRPr kumimoji="1" lang="ja-JP" altLang="en-US" dirty="0"/>
          </a:p>
        </p:txBody>
      </p:sp>
      <p:sp>
        <p:nvSpPr>
          <p:cNvPr id="3" name="テキスト プレースホルダー 2"/>
          <p:cNvSpPr>
            <a:spLocks noGrp="1"/>
          </p:cNvSpPr>
          <p:nvPr>
            <p:ph type="body" idx="1"/>
          </p:nvPr>
        </p:nvSpPr>
        <p:spPr>
          <a:xfrm>
            <a:off x="1158240" y="1695759"/>
            <a:ext cx="4937760" cy="736282"/>
          </a:xfrm>
        </p:spPr>
        <p:txBody>
          <a:bodyPr>
            <a:normAutofit/>
          </a:bodyPr>
          <a:lstStyle/>
          <a:p>
            <a:r>
              <a:rPr lang="zh-TW" altLang="en-US" sz="3200" dirty="0">
                <a:latin typeface="ＭＳ ゴシック" panose="020B0609070205080204" pitchFamily="49" charset="-128"/>
                <a:ea typeface="ＭＳ ゴシック" panose="020B0609070205080204" pitchFamily="49" charset="-128"/>
              </a:rPr>
              <a:t>胸部Ｘ線検査</a:t>
            </a:r>
          </a:p>
        </p:txBody>
      </p:sp>
      <p:sp>
        <p:nvSpPr>
          <p:cNvPr id="5" name="テキスト プレースホルダー 4"/>
          <p:cNvSpPr>
            <a:spLocks noGrp="1"/>
          </p:cNvSpPr>
          <p:nvPr>
            <p:ph type="body" sz="quarter" idx="3"/>
          </p:nvPr>
        </p:nvSpPr>
        <p:spPr>
          <a:xfrm>
            <a:off x="6278880" y="1695759"/>
            <a:ext cx="4937760" cy="736282"/>
          </a:xfrm>
        </p:spPr>
        <p:txBody>
          <a:bodyPr>
            <a:normAutofit/>
          </a:bodyPr>
          <a:lstStyle/>
          <a:p>
            <a:r>
              <a:rPr lang="ja-JP" altLang="en-US" sz="3200" dirty="0"/>
              <a:t>ＣＴ検査</a:t>
            </a:r>
          </a:p>
        </p:txBody>
      </p:sp>
      <p:pic>
        <p:nvPicPr>
          <p:cNvPr id="4" name="コンテンツ プレースホルダー 3">
            <a:extLst>
              <a:ext uri="{FF2B5EF4-FFF2-40B4-BE49-F238E27FC236}">
                <a16:creationId xmlns:a16="http://schemas.microsoft.com/office/drawing/2014/main" id="{127ACD75-A581-8EF5-6C24-A455BF536D1F}"/>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853440" y="2383111"/>
            <a:ext cx="4872209" cy="377664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コンテンツ プレースホルダー 7">
            <a:extLst>
              <a:ext uri="{FF2B5EF4-FFF2-40B4-BE49-F238E27FC236}">
                <a16:creationId xmlns:a16="http://schemas.microsoft.com/office/drawing/2014/main" id="{6E306202-736C-384D-8F53-67F715334E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66353" y="2432041"/>
            <a:ext cx="4872207" cy="377664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スライド番号プレースホルダー 6">
            <a:extLst>
              <a:ext uri="{FF2B5EF4-FFF2-40B4-BE49-F238E27FC236}">
                <a16:creationId xmlns:a16="http://schemas.microsoft.com/office/drawing/2014/main" id="{F5D6E06A-2060-4D05-A1D6-C1D0142A24D1}"/>
              </a:ext>
            </a:extLst>
          </p:cNvPr>
          <p:cNvSpPr>
            <a:spLocks noGrp="1"/>
          </p:cNvSpPr>
          <p:nvPr>
            <p:ph type="sldNum" sz="quarter" idx="12"/>
          </p:nvPr>
        </p:nvSpPr>
        <p:spPr/>
        <p:txBody>
          <a:bodyPr/>
          <a:lstStyle/>
          <a:p>
            <a:fld id="{D57F1E4F-1CFF-5643-939E-217C01CDF565}" type="slidenum">
              <a:rPr lang="en-US" smtClean="0"/>
              <a:pPr/>
              <a:t>10</a:t>
            </a:fld>
            <a:endParaRPr lang="en-US"/>
          </a:p>
        </p:txBody>
      </p:sp>
    </p:spTree>
    <p:extLst>
      <p:ext uri="{BB962C8B-B14F-4D97-AF65-F5344CB8AC3E}">
        <p14:creationId xmlns:p14="http://schemas.microsoft.com/office/powerpoint/2010/main" val="3035062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検査内容の紹介</a:t>
            </a:r>
            <a:endParaRPr kumimoji="1" lang="ja-JP" altLang="en-US" dirty="0"/>
          </a:p>
        </p:txBody>
      </p:sp>
      <p:sp>
        <p:nvSpPr>
          <p:cNvPr id="3" name="テキスト プレースホルダー 2"/>
          <p:cNvSpPr>
            <a:spLocks noGrp="1"/>
          </p:cNvSpPr>
          <p:nvPr>
            <p:ph type="body" idx="1"/>
          </p:nvPr>
        </p:nvSpPr>
        <p:spPr>
          <a:xfrm>
            <a:off x="1158240" y="1734133"/>
            <a:ext cx="4937760" cy="736282"/>
          </a:xfrm>
        </p:spPr>
        <p:txBody>
          <a:bodyPr>
            <a:normAutofit/>
          </a:bodyPr>
          <a:lstStyle/>
          <a:p>
            <a:r>
              <a:rPr lang="ja-JP" altLang="en-US" sz="3600" dirty="0"/>
              <a:t>エコー検査</a:t>
            </a:r>
            <a:endParaRPr kumimoji="1" lang="ja-JP" altLang="en-US" sz="3600" dirty="0"/>
          </a:p>
        </p:txBody>
      </p:sp>
      <p:sp>
        <p:nvSpPr>
          <p:cNvPr id="9" name="コンテンツ プレースホルダー 8"/>
          <p:cNvSpPr>
            <a:spLocks noGrp="1"/>
          </p:cNvSpPr>
          <p:nvPr>
            <p:ph sz="quarter" idx="4"/>
          </p:nvPr>
        </p:nvSpPr>
        <p:spPr/>
        <p:txBody>
          <a:bodyPr>
            <a:normAutofit/>
          </a:bodyPr>
          <a:lstStyle/>
          <a:p>
            <a:r>
              <a:rPr kumimoji="1" lang="ja-JP" altLang="en-US" sz="4000" dirty="0">
                <a:latin typeface="HGｺﾞｼｯｸE" panose="020B0909000000000000" pitchFamily="49" charset="-128"/>
                <a:ea typeface="HGｺﾞｼｯｸE" panose="020B0909000000000000" pitchFamily="49" charset="-128"/>
              </a:rPr>
              <a:t>腹部エコー</a:t>
            </a:r>
            <a:endParaRPr kumimoji="1" lang="en-US" altLang="ja-JP" sz="4000" dirty="0">
              <a:latin typeface="HGｺﾞｼｯｸE" panose="020B0909000000000000" pitchFamily="49" charset="-128"/>
              <a:ea typeface="HGｺﾞｼｯｸE" panose="020B0909000000000000" pitchFamily="49" charset="-128"/>
            </a:endParaRPr>
          </a:p>
          <a:p>
            <a:r>
              <a:rPr lang="ja-JP" altLang="en-US" sz="4000" dirty="0">
                <a:latin typeface="HGｺﾞｼｯｸE" panose="020B0909000000000000" pitchFamily="49" charset="-128"/>
                <a:ea typeface="HGｺﾞｼｯｸE" panose="020B0909000000000000" pitchFamily="49" charset="-128"/>
              </a:rPr>
              <a:t>乳腺エコー</a:t>
            </a:r>
            <a:endParaRPr lang="en-US" altLang="ja-JP" sz="4000" dirty="0">
              <a:latin typeface="HGｺﾞｼｯｸE" panose="020B0909000000000000" pitchFamily="49" charset="-128"/>
              <a:ea typeface="HGｺﾞｼｯｸE" panose="020B0909000000000000" pitchFamily="49" charset="-128"/>
            </a:endParaRPr>
          </a:p>
          <a:p>
            <a:r>
              <a:rPr kumimoji="1" lang="ja-JP" altLang="en-US" sz="4000" dirty="0">
                <a:latin typeface="HGｺﾞｼｯｸE" panose="020B0909000000000000" pitchFamily="49" charset="-128"/>
                <a:ea typeface="HGｺﾞｼｯｸE" panose="020B0909000000000000" pitchFamily="49" charset="-128"/>
              </a:rPr>
              <a:t>甲状腺エコー</a:t>
            </a:r>
            <a:endParaRPr kumimoji="1" lang="en-US" altLang="ja-JP" sz="4000" dirty="0">
              <a:latin typeface="HGｺﾞｼｯｸE" panose="020B0909000000000000" pitchFamily="49" charset="-128"/>
              <a:ea typeface="HGｺﾞｼｯｸE" panose="020B0909000000000000" pitchFamily="49" charset="-128"/>
            </a:endParaRPr>
          </a:p>
          <a:p>
            <a:r>
              <a:rPr lang="ja-JP" altLang="en-US" sz="4000" dirty="0">
                <a:latin typeface="HGｺﾞｼｯｸE" panose="020B0909000000000000" pitchFamily="49" charset="-128"/>
                <a:ea typeface="HGｺﾞｼｯｸE" panose="020B0909000000000000" pitchFamily="49" charset="-128"/>
              </a:rPr>
              <a:t>頸動脈エコー</a:t>
            </a:r>
            <a:endParaRPr kumimoji="1" lang="ja-JP" altLang="en-US" sz="4000" dirty="0">
              <a:latin typeface="HGｺﾞｼｯｸE" panose="020B0909000000000000" pitchFamily="49" charset="-128"/>
              <a:ea typeface="HGｺﾞｼｯｸE" panose="020B0909000000000000" pitchFamily="49" charset="-128"/>
            </a:endParaRPr>
          </a:p>
        </p:txBody>
      </p:sp>
      <p:pic>
        <p:nvPicPr>
          <p:cNvPr id="4" name="コンテンツ プレースホルダー 10">
            <a:extLst>
              <a:ext uri="{FF2B5EF4-FFF2-40B4-BE49-F238E27FC236}">
                <a16:creationId xmlns:a16="http://schemas.microsoft.com/office/drawing/2014/main" id="{4EC31B3A-6D8C-D7E7-B0E9-91EC7F261F7C}"/>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1158240" y="2389190"/>
            <a:ext cx="4816053" cy="382873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スライド番号プレースホルダー 4">
            <a:extLst>
              <a:ext uri="{FF2B5EF4-FFF2-40B4-BE49-F238E27FC236}">
                <a16:creationId xmlns:a16="http://schemas.microsoft.com/office/drawing/2014/main" id="{E5BFA8B6-3CED-402C-A3D1-7C816B9CD14D}"/>
              </a:ext>
            </a:extLst>
          </p:cNvPr>
          <p:cNvSpPr>
            <a:spLocks noGrp="1"/>
          </p:cNvSpPr>
          <p:nvPr>
            <p:ph type="sldNum" sz="quarter" idx="12"/>
          </p:nvPr>
        </p:nvSpPr>
        <p:spPr/>
        <p:txBody>
          <a:bodyPr/>
          <a:lstStyle/>
          <a:p>
            <a:fld id="{D57F1E4F-1CFF-5643-939E-217C01CDF565}" type="slidenum">
              <a:rPr lang="en-US" smtClean="0"/>
              <a:pPr/>
              <a:t>11</a:t>
            </a:fld>
            <a:endParaRPr lang="en-US"/>
          </a:p>
        </p:txBody>
      </p:sp>
    </p:spTree>
    <p:extLst>
      <p:ext uri="{BB962C8B-B14F-4D97-AF65-F5344CB8AC3E}">
        <p14:creationId xmlns:p14="http://schemas.microsoft.com/office/powerpoint/2010/main" val="3086698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検査内容の紹介</a:t>
            </a:r>
            <a:endParaRPr kumimoji="1" lang="ja-JP" altLang="en-US" dirty="0"/>
          </a:p>
        </p:txBody>
      </p:sp>
      <p:sp>
        <p:nvSpPr>
          <p:cNvPr id="3" name="テキスト プレースホルダー 2"/>
          <p:cNvSpPr>
            <a:spLocks noGrp="1"/>
          </p:cNvSpPr>
          <p:nvPr>
            <p:ph type="body" idx="1"/>
          </p:nvPr>
        </p:nvSpPr>
        <p:spPr>
          <a:xfrm>
            <a:off x="1097280" y="1737360"/>
            <a:ext cx="4937760" cy="736282"/>
          </a:xfrm>
        </p:spPr>
        <p:txBody>
          <a:bodyPr>
            <a:normAutofit/>
          </a:bodyPr>
          <a:lstStyle/>
          <a:p>
            <a:r>
              <a:rPr lang="ja-JP" altLang="en-US" sz="3200" dirty="0"/>
              <a:t>マンモグラフィ検査</a:t>
            </a:r>
            <a:endParaRPr kumimoji="1" lang="en-US" altLang="ja-JP" sz="3200" dirty="0"/>
          </a:p>
        </p:txBody>
      </p:sp>
      <p:sp>
        <p:nvSpPr>
          <p:cNvPr id="5" name="テキスト プレースホルダー 4"/>
          <p:cNvSpPr>
            <a:spLocks noGrp="1"/>
          </p:cNvSpPr>
          <p:nvPr>
            <p:ph type="body" sz="quarter" idx="3"/>
          </p:nvPr>
        </p:nvSpPr>
        <p:spPr>
          <a:xfrm>
            <a:off x="6217920" y="1737360"/>
            <a:ext cx="4937760" cy="736282"/>
          </a:xfrm>
        </p:spPr>
        <p:txBody>
          <a:bodyPr>
            <a:normAutofit/>
          </a:bodyPr>
          <a:lstStyle/>
          <a:p>
            <a:r>
              <a:rPr lang="ja-JP" altLang="en-US" sz="3200" dirty="0"/>
              <a:t>骨密度検査</a:t>
            </a:r>
          </a:p>
        </p:txBody>
      </p:sp>
      <p:pic>
        <p:nvPicPr>
          <p:cNvPr id="4" name="コンテンツ プレースホルダー 3"/>
          <p:cNvPicPr>
            <a:picLocks noGrp="1" noChangeAspect="1"/>
          </p:cNvPicPr>
          <p:nvPr>
            <p:ph sz="quarter" idx="4"/>
          </p:nvPr>
        </p:nvPicPr>
        <p:blipFill>
          <a:blip r:embed="rId3" cstate="print">
            <a:extLst>
              <a:ext uri="{28A0092B-C50C-407E-A947-70E740481C1C}">
                <a14:useLocalDpi xmlns:a14="http://schemas.microsoft.com/office/drawing/2010/main"/>
              </a:ext>
            </a:extLst>
          </a:blip>
          <a:stretch>
            <a:fillRect/>
          </a:stretch>
        </p:blipFill>
        <p:spPr>
          <a:xfrm>
            <a:off x="6352294" y="2473642"/>
            <a:ext cx="4360862" cy="379415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コンテンツ プレースホルダー 6">
            <a:extLst>
              <a:ext uri="{FF2B5EF4-FFF2-40B4-BE49-F238E27FC236}">
                <a16:creationId xmlns:a16="http://schemas.microsoft.com/office/drawing/2014/main" id="{CDBC3AD0-FC4C-A41C-22C7-5AD7F18630A9}"/>
              </a:ext>
            </a:extLst>
          </p:cNvPr>
          <p:cNvPicPr>
            <a:picLocks noGrp="1" noChangeAspect="1"/>
          </p:cNvPicPr>
          <p:nvPr>
            <p:ph sz="half" idx="2"/>
          </p:nvPr>
        </p:nvPicPr>
        <p:blipFill>
          <a:blip r:embed="rId4" cstate="print">
            <a:extLst>
              <a:ext uri="{28A0092B-C50C-407E-A947-70E740481C1C}">
                <a14:useLocalDpi xmlns:a14="http://schemas.microsoft.com/office/drawing/2010/main"/>
              </a:ext>
            </a:extLst>
          </a:blip>
          <a:stretch>
            <a:fillRect/>
          </a:stretch>
        </p:blipFill>
        <p:spPr>
          <a:xfrm>
            <a:off x="748146" y="2473642"/>
            <a:ext cx="4794624" cy="379415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スライド番号プレースホルダー 6">
            <a:extLst>
              <a:ext uri="{FF2B5EF4-FFF2-40B4-BE49-F238E27FC236}">
                <a16:creationId xmlns:a16="http://schemas.microsoft.com/office/drawing/2014/main" id="{16C7B94B-173E-4BBC-AF08-CDCE36360756}"/>
              </a:ext>
            </a:extLst>
          </p:cNvPr>
          <p:cNvSpPr>
            <a:spLocks noGrp="1"/>
          </p:cNvSpPr>
          <p:nvPr>
            <p:ph type="sldNum" sz="quarter" idx="12"/>
          </p:nvPr>
        </p:nvSpPr>
        <p:spPr/>
        <p:txBody>
          <a:bodyPr/>
          <a:lstStyle/>
          <a:p>
            <a:fld id="{D57F1E4F-1CFF-5643-939E-217C01CDF565}" type="slidenum">
              <a:rPr lang="en-US" smtClean="0"/>
              <a:pPr/>
              <a:t>12</a:t>
            </a:fld>
            <a:endParaRPr lang="en-US"/>
          </a:p>
        </p:txBody>
      </p:sp>
    </p:spTree>
    <p:extLst>
      <p:ext uri="{BB962C8B-B14F-4D97-AF65-F5344CB8AC3E}">
        <p14:creationId xmlns:p14="http://schemas.microsoft.com/office/powerpoint/2010/main" val="380700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検査内容の紹介</a:t>
            </a:r>
            <a:endParaRPr kumimoji="1" lang="ja-JP" altLang="en-US" dirty="0"/>
          </a:p>
        </p:txBody>
      </p:sp>
      <p:sp>
        <p:nvSpPr>
          <p:cNvPr id="3" name="テキスト プレースホルダー 2"/>
          <p:cNvSpPr>
            <a:spLocks noGrp="1"/>
          </p:cNvSpPr>
          <p:nvPr>
            <p:ph type="body" idx="1"/>
          </p:nvPr>
        </p:nvSpPr>
        <p:spPr>
          <a:xfrm>
            <a:off x="1158240" y="1737360"/>
            <a:ext cx="4937760" cy="736282"/>
          </a:xfrm>
        </p:spPr>
        <p:txBody>
          <a:bodyPr>
            <a:normAutofit/>
          </a:bodyPr>
          <a:lstStyle/>
          <a:p>
            <a:r>
              <a:rPr kumimoji="1" lang="ja-JP" altLang="en-US" sz="3200" dirty="0"/>
              <a:t>婦人科検査（待合室）</a:t>
            </a:r>
          </a:p>
        </p:txBody>
      </p:sp>
      <p:graphicFrame>
        <p:nvGraphicFramePr>
          <p:cNvPr id="12" name="コンテンツ プレースホルダー 11"/>
          <p:cNvGraphicFramePr>
            <a:graphicFrameLocks noGrp="1"/>
          </p:cNvGraphicFramePr>
          <p:nvPr>
            <p:ph sz="quarter" idx="4"/>
          </p:nvPr>
        </p:nvGraphicFramePr>
        <p:xfrm>
          <a:off x="6044383" y="2333438"/>
          <a:ext cx="4790158" cy="3560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図 4">
            <a:extLst>
              <a:ext uri="{FF2B5EF4-FFF2-40B4-BE49-F238E27FC236}">
                <a16:creationId xmlns:a16="http://schemas.microsoft.com/office/drawing/2014/main" id="{959E3EC0-F9E6-5B7E-3F74-844B51722BD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436482" y="2415569"/>
            <a:ext cx="3850176" cy="372019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スライド番号プレースホルダー 3">
            <a:extLst>
              <a:ext uri="{FF2B5EF4-FFF2-40B4-BE49-F238E27FC236}">
                <a16:creationId xmlns:a16="http://schemas.microsoft.com/office/drawing/2014/main" id="{BEA34C3E-A328-4F1E-8749-64AF9B0079FF}"/>
              </a:ext>
            </a:extLst>
          </p:cNvPr>
          <p:cNvSpPr>
            <a:spLocks noGrp="1"/>
          </p:cNvSpPr>
          <p:nvPr>
            <p:ph type="sldNum" sz="quarter" idx="12"/>
          </p:nvPr>
        </p:nvSpPr>
        <p:spPr/>
        <p:txBody>
          <a:bodyPr/>
          <a:lstStyle/>
          <a:p>
            <a:fld id="{D57F1E4F-1CFF-5643-939E-217C01CDF565}" type="slidenum">
              <a:rPr lang="en-US" smtClean="0"/>
              <a:pPr/>
              <a:t>13</a:t>
            </a:fld>
            <a:endParaRPr lang="en-US"/>
          </a:p>
        </p:txBody>
      </p:sp>
    </p:spTree>
    <p:extLst>
      <p:ext uri="{BB962C8B-B14F-4D97-AF65-F5344CB8AC3E}">
        <p14:creationId xmlns:p14="http://schemas.microsoft.com/office/powerpoint/2010/main" val="2299523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C86796D-EC24-6C02-FBF4-ED19DEABC2CB}"/>
              </a:ext>
            </a:extLst>
          </p:cNvPr>
          <p:cNvSpPr txBox="1"/>
          <p:nvPr/>
        </p:nvSpPr>
        <p:spPr>
          <a:xfrm>
            <a:off x="1320799" y="2075542"/>
            <a:ext cx="10043885"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5400" b="1" i="0" u="none" strike="noStrike" kern="1200" cap="none" spc="0" normalizeH="0" baseline="0" noProof="0" dirty="0">
                <a:ln w="12700">
                  <a:solidFill>
                    <a:srgbClr val="E48312"/>
                  </a:solidFill>
                  <a:prstDash val="solid"/>
                </a:ln>
                <a:solidFill>
                  <a:srgbClr val="000000">
                    <a:lumMod val="65000"/>
                    <a:lumOff val="35000"/>
                  </a:srgbClr>
                </a:solidFill>
                <a:effectLst>
                  <a:outerShdw dist="38100" dir="2640000" algn="bl" rotWithShape="0">
                    <a:srgbClr val="E48312"/>
                  </a:outerShdw>
                </a:effectLst>
                <a:uLnTx/>
                <a:uFillTx/>
                <a:latin typeface="Calibri" panose="020F0502020204030204"/>
                <a:ea typeface="ＭＳ Ｐゴシック" panose="020B0600070205080204" pitchFamily="50" charset="-128"/>
                <a:cs typeface="+mn-cs"/>
              </a:rPr>
              <a:t>みなさん</a:t>
            </a:r>
            <a:r>
              <a:rPr kumimoji="0" lang="en-US" altLang="ja-JP" sz="5400" b="1" i="0" u="none" strike="noStrike" kern="1200" cap="none" spc="0" normalizeH="0" baseline="0" noProof="0" dirty="0">
                <a:ln w="12700">
                  <a:solidFill>
                    <a:srgbClr val="E48312"/>
                  </a:solidFill>
                  <a:prstDash val="solid"/>
                </a:ln>
                <a:solidFill>
                  <a:srgbClr val="000000">
                    <a:lumMod val="65000"/>
                    <a:lumOff val="35000"/>
                  </a:srgbClr>
                </a:solidFill>
                <a:effectLst>
                  <a:outerShdw dist="38100" dir="2640000" algn="bl" rotWithShape="0">
                    <a:srgbClr val="E48312"/>
                  </a:outerShdw>
                </a:effectLst>
                <a:uLnTx/>
                <a:uFillTx/>
                <a:latin typeface="Calibri" panose="020F0502020204030204"/>
                <a:ea typeface="ＭＳ Ｐゴシック" panose="020B0600070205080204" pitchFamily="50" charset="-128"/>
                <a:cs typeface="+mn-cs"/>
              </a:rPr>
              <a:t/>
            </a:r>
            <a:br>
              <a:rPr kumimoji="0" lang="en-US" altLang="ja-JP" sz="5400" b="1" i="0" u="none" strike="noStrike" kern="1200" cap="none" spc="0" normalizeH="0" baseline="0" noProof="0" dirty="0">
                <a:ln w="12700">
                  <a:solidFill>
                    <a:srgbClr val="E48312"/>
                  </a:solidFill>
                  <a:prstDash val="solid"/>
                </a:ln>
                <a:solidFill>
                  <a:srgbClr val="000000">
                    <a:lumMod val="65000"/>
                    <a:lumOff val="35000"/>
                  </a:srgbClr>
                </a:solidFill>
                <a:effectLst>
                  <a:outerShdw dist="38100" dir="2640000" algn="bl" rotWithShape="0">
                    <a:srgbClr val="E48312"/>
                  </a:outerShdw>
                </a:effectLst>
                <a:uLnTx/>
                <a:uFillTx/>
                <a:latin typeface="Calibri" panose="020F0502020204030204"/>
                <a:ea typeface="ＭＳ Ｐゴシック" panose="020B0600070205080204" pitchFamily="50" charset="-128"/>
                <a:cs typeface="+mn-cs"/>
              </a:rPr>
            </a:br>
            <a:r>
              <a:rPr kumimoji="0" lang="ja-JP" altLang="en-US" sz="5400" b="1" i="0" u="none" strike="noStrike" kern="1200" cap="none" spc="0" normalizeH="0" baseline="0" noProof="0" dirty="0">
                <a:ln w="12700">
                  <a:solidFill>
                    <a:srgbClr val="E48312"/>
                  </a:solidFill>
                  <a:prstDash val="solid"/>
                </a:ln>
                <a:solidFill>
                  <a:srgbClr val="000000">
                    <a:lumMod val="65000"/>
                    <a:lumOff val="35000"/>
                  </a:srgbClr>
                </a:solidFill>
                <a:effectLst>
                  <a:outerShdw dist="38100" dir="2640000" algn="bl" rotWithShape="0">
                    <a:srgbClr val="E48312"/>
                  </a:outerShdw>
                </a:effectLst>
                <a:uLnTx/>
                <a:uFillTx/>
                <a:latin typeface="Calibri" panose="020F0502020204030204"/>
                <a:ea typeface="ＭＳ Ｐゴシック" panose="020B0600070205080204" pitchFamily="50" charset="-128"/>
                <a:cs typeface="+mn-cs"/>
              </a:rPr>
              <a:t>検診結果を</a:t>
            </a:r>
            <a:endParaRPr kumimoji="0" lang="en-US" altLang="ja-JP" sz="5400" b="1" i="0" u="none" strike="noStrike" kern="1200" cap="none" spc="0" normalizeH="0" baseline="0" noProof="0" dirty="0">
              <a:ln w="12700">
                <a:solidFill>
                  <a:srgbClr val="E48312"/>
                </a:solidFill>
                <a:prstDash val="solid"/>
              </a:ln>
              <a:solidFill>
                <a:srgbClr val="000000">
                  <a:lumMod val="65000"/>
                  <a:lumOff val="35000"/>
                </a:srgbClr>
              </a:solidFill>
              <a:effectLst>
                <a:outerShdw dist="38100" dir="2640000" algn="bl" rotWithShape="0">
                  <a:srgbClr val="E48312"/>
                </a:outerShdw>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5400" b="1" i="0" u="none" strike="noStrike" kern="1200" cap="none" spc="0" normalizeH="0" baseline="0" noProof="0" dirty="0">
                <a:ln w="12700">
                  <a:solidFill>
                    <a:srgbClr val="E48312"/>
                  </a:solidFill>
                  <a:prstDash val="solid"/>
                </a:ln>
                <a:solidFill>
                  <a:srgbClr val="000000">
                    <a:lumMod val="65000"/>
                    <a:lumOff val="35000"/>
                  </a:srgbClr>
                </a:solidFill>
                <a:effectLst>
                  <a:outerShdw dist="38100" dir="2640000" algn="bl" rotWithShape="0">
                    <a:srgbClr val="E48312"/>
                  </a:outerShdw>
                </a:effectLst>
                <a:uLnTx/>
                <a:uFillTx/>
                <a:latin typeface="Calibri" panose="020F0502020204030204"/>
                <a:ea typeface="ＭＳ Ｐゴシック" panose="020B0600070205080204" pitchFamily="50" charset="-128"/>
                <a:cs typeface="+mn-cs"/>
              </a:rPr>
              <a:t>そのままにしていないでしょうか？</a:t>
            </a:r>
            <a:endParaRPr kumimoji="0" lang="ja-JP" altLang="en-US" sz="5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p:txBody>
      </p:sp>
      <p:sp>
        <p:nvSpPr>
          <p:cNvPr id="2" name="スライド番号プレースホルダー 1">
            <a:extLst>
              <a:ext uri="{FF2B5EF4-FFF2-40B4-BE49-F238E27FC236}">
                <a16:creationId xmlns:a16="http://schemas.microsoft.com/office/drawing/2014/main" id="{FA4D1BFF-6242-4B5F-AA0F-BBEE68F09E88}"/>
              </a:ext>
            </a:extLst>
          </p:cNvPr>
          <p:cNvSpPr>
            <a:spLocks noGrp="1"/>
          </p:cNvSpPr>
          <p:nvPr>
            <p:ph type="sldNum" sz="quarter" idx="12"/>
          </p:nvPr>
        </p:nvSpPr>
        <p:spPr/>
        <p:txBody>
          <a:bodyPr/>
          <a:lstStyle/>
          <a:p>
            <a:fld id="{D57F1E4F-1CFF-5643-939E-217C01CDF565}" type="slidenum">
              <a:rPr lang="en-US" smtClean="0"/>
              <a:pPr/>
              <a:t>14</a:t>
            </a:fld>
            <a:endParaRPr lang="en-US"/>
          </a:p>
        </p:txBody>
      </p:sp>
    </p:spTree>
    <p:extLst>
      <p:ext uri="{BB962C8B-B14F-4D97-AF65-F5344CB8AC3E}">
        <p14:creationId xmlns:p14="http://schemas.microsoft.com/office/powerpoint/2010/main" val="434312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4294967295"/>
          </p:nvPr>
        </p:nvSpPr>
        <p:spPr>
          <a:xfrm>
            <a:off x="382520" y="671992"/>
            <a:ext cx="9490075" cy="4114800"/>
          </a:xfrm>
        </p:spPr>
        <p:txBody>
          <a:bodyPr>
            <a:noAutofit/>
          </a:bodyPr>
          <a:lstStyle/>
          <a:p>
            <a:r>
              <a:rPr lang="ja-JP" altLang="en-US" sz="3600" dirty="0">
                <a:solidFill>
                  <a:schemeClr val="tx1"/>
                </a:solidFill>
                <a:latin typeface="+mn-ea"/>
              </a:rPr>
              <a:t>・自覚症状が何もないから　　　　</a:t>
            </a:r>
          </a:p>
          <a:p>
            <a:r>
              <a:rPr lang="ja-JP" altLang="en-US" sz="3600" dirty="0">
                <a:solidFill>
                  <a:schemeClr val="tx1"/>
                </a:solidFill>
                <a:latin typeface="+mn-ea"/>
              </a:rPr>
              <a:t>・忙しいし</a:t>
            </a:r>
          </a:p>
          <a:p>
            <a:r>
              <a:rPr lang="ja-JP" altLang="en-US" sz="3600" dirty="0">
                <a:solidFill>
                  <a:schemeClr val="tx1"/>
                </a:solidFill>
                <a:latin typeface="+mn-ea"/>
              </a:rPr>
              <a:t>・怖い</a:t>
            </a:r>
          </a:p>
          <a:p>
            <a:r>
              <a:rPr lang="ja-JP" altLang="en-US" sz="3600" dirty="0">
                <a:solidFill>
                  <a:schemeClr val="tx1"/>
                </a:solidFill>
                <a:latin typeface="+mn-ea"/>
              </a:rPr>
              <a:t>・どこに行けばいいかわからない</a:t>
            </a:r>
            <a:endParaRPr lang="en-US" altLang="ja-JP" sz="3600" dirty="0">
              <a:solidFill>
                <a:schemeClr val="tx1"/>
              </a:solidFill>
              <a:latin typeface="+mn-ea"/>
            </a:endParaRPr>
          </a:p>
          <a:p>
            <a:endParaRPr lang="ja-JP" altLang="en-US" sz="3600" dirty="0">
              <a:solidFill>
                <a:schemeClr val="tx1"/>
              </a:solidFill>
              <a:latin typeface="+mn-ea"/>
            </a:endParaRPr>
          </a:p>
          <a:p>
            <a:r>
              <a:rPr lang="ja-JP" altLang="en-US" sz="3600" dirty="0">
                <a:solidFill>
                  <a:schemeClr val="tx1"/>
                </a:solidFill>
                <a:latin typeface="+mn-ea"/>
              </a:rPr>
              <a:t>☆自己判断は禁物です</a:t>
            </a:r>
            <a:endParaRPr lang="en-US" altLang="ja-JP" sz="3600" dirty="0">
              <a:solidFill>
                <a:schemeClr val="tx1"/>
              </a:solidFill>
              <a:latin typeface="+mn-ea"/>
            </a:endParaRPr>
          </a:p>
          <a:p>
            <a:pPr marL="1471400" lvl="8" indent="0">
              <a:buNone/>
            </a:pPr>
            <a:endParaRPr lang="en-US" altLang="ja-JP" sz="4000" b="1" dirty="0">
              <a:solidFill>
                <a:srgbClr val="FF0000"/>
              </a:solidFill>
              <a:latin typeface="+mn-ea"/>
            </a:endParaRPr>
          </a:p>
          <a:p>
            <a:pPr marL="1471400" lvl="8" indent="0">
              <a:buNone/>
            </a:pPr>
            <a:r>
              <a:rPr lang="ja-JP" altLang="en-US" sz="4000" b="1" dirty="0">
                <a:solidFill>
                  <a:srgbClr val="FF0000"/>
                </a:solidFill>
                <a:latin typeface="+mn-ea"/>
              </a:rPr>
              <a:t>検診の目的は早期発見・早期治療</a:t>
            </a:r>
            <a:endParaRPr lang="en-US" altLang="ja-JP" sz="4000" b="1" dirty="0">
              <a:solidFill>
                <a:srgbClr val="FF0000"/>
              </a:solidFill>
              <a:latin typeface="+mn-ea"/>
            </a:endParaRPr>
          </a:p>
          <a:p>
            <a:endParaRPr kumimoji="1" lang="ja-JP" altLang="en-US" sz="3600" dirty="0"/>
          </a:p>
        </p:txBody>
      </p:sp>
      <p:pic>
        <p:nvPicPr>
          <p:cNvPr id="4" name="図 3">
            <a:extLst>
              <a:ext uri="{FF2B5EF4-FFF2-40B4-BE49-F238E27FC236}">
                <a16:creationId xmlns:a16="http://schemas.microsoft.com/office/drawing/2014/main" id="{158C3E6E-9F66-4955-B0ED-43243C42A8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00641" y="781005"/>
            <a:ext cx="2543908" cy="2826564"/>
          </a:xfrm>
          <a:prstGeom prst="rect">
            <a:avLst/>
          </a:prstGeom>
        </p:spPr>
      </p:pic>
      <p:sp>
        <p:nvSpPr>
          <p:cNvPr id="2" name="スライド番号プレースホルダー 1">
            <a:extLst>
              <a:ext uri="{FF2B5EF4-FFF2-40B4-BE49-F238E27FC236}">
                <a16:creationId xmlns:a16="http://schemas.microsoft.com/office/drawing/2014/main" id="{720DDB74-C056-4D0C-83D4-267E79C2A07D}"/>
              </a:ext>
            </a:extLst>
          </p:cNvPr>
          <p:cNvSpPr>
            <a:spLocks noGrp="1"/>
          </p:cNvSpPr>
          <p:nvPr>
            <p:ph type="sldNum" sz="quarter" idx="12"/>
          </p:nvPr>
        </p:nvSpPr>
        <p:spPr/>
        <p:txBody>
          <a:bodyPr/>
          <a:lstStyle/>
          <a:p>
            <a:fld id="{D57F1E4F-1CFF-5643-939E-217C01CDF565}" type="slidenum">
              <a:rPr lang="en-US" smtClean="0"/>
              <a:pPr/>
              <a:t>15</a:t>
            </a:fld>
            <a:endParaRPr lang="en-US"/>
          </a:p>
        </p:txBody>
      </p:sp>
    </p:spTree>
    <p:extLst>
      <p:ext uri="{BB962C8B-B14F-4D97-AF65-F5344CB8AC3E}">
        <p14:creationId xmlns:p14="http://schemas.microsoft.com/office/powerpoint/2010/main" val="2889915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435065E-0BE9-4671-896C-AF55F7104812}"/>
              </a:ext>
            </a:extLst>
          </p:cNvPr>
          <p:cNvSpPr>
            <a:spLocks noGrp="1"/>
          </p:cNvSpPr>
          <p:nvPr>
            <p:ph type="title" idx="4294967295"/>
          </p:nvPr>
        </p:nvSpPr>
        <p:spPr>
          <a:xfrm>
            <a:off x="874426" y="396876"/>
            <a:ext cx="10058400" cy="1449387"/>
          </a:xfrm>
          <a:prstGeom prst="downArrowCallou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ln w="0"/>
                <a:solidFill>
                  <a:schemeClr val="tx1"/>
                </a:solidFill>
                <a:effectLst>
                  <a:outerShdw blurRad="38100" dist="19050" dir="2700000" algn="tl" rotWithShape="0">
                    <a:schemeClr val="dk1">
                      <a:alpha val="40000"/>
                    </a:schemeClr>
                  </a:outerShdw>
                </a:effectLst>
              </a:rPr>
              <a:t>便潜血陽性</a:t>
            </a:r>
            <a:endParaRPr kumimoji="1" lang="ja-JP" altLang="en-US" sz="4000"/>
          </a:p>
        </p:txBody>
      </p:sp>
      <p:sp>
        <p:nvSpPr>
          <p:cNvPr id="3" name="コンテンツ プレースホルダー 2"/>
          <p:cNvSpPr>
            <a:spLocks noGrp="1"/>
          </p:cNvSpPr>
          <p:nvPr>
            <p:ph idx="4294967295"/>
          </p:nvPr>
        </p:nvSpPr>
        <p:spPr>
          <a:xfrm>
            <a:off x="874426" y="2026145"/>
            <a:ext cx="10058400" cy="4022725"/>
          </a:xfrm>
        </p:spPr>
        <p:txBody>
          <a:bodyPr>
            <a:normAutofit/>
          </a:bodyPr>
          <a:lstStyle/>
          <a:p>
            <a:r>
              <a:rPr lang="ja-JP" altLang="en-US" sz="4000" dirty="0"/>
              <a:t>痔だと自己判断し放置は危険</a:t>
            </a:r>
            <a:br>
              <a:rPr lang="ja-JP" altLang="en-US" sz="4000" dirty="0"/>
            </a:br>
            <a:r>
              <a:rPr lang="ja-JP" altLang="en-US" sz="4000" dirty="0"/>
              <a:t>原因となる病気は</a:t>
            </a:r>
            <a:endParaRPr lang="en-US" altLang="ja-JP" sz="4000" dirty="0"/>
          </a:p>
          <a:p>
            <a:r>
              <a:rPr lang="ja-JP" altLang="en-US" sz="4000" dirty="0">
                <a:solidFill>
                  <a:srgbClr val="FF0000"/>
                </a:solidFill>
              </a:rPr>
              <a:t>痔、大腸ポリープ</a:t>
            </a:r>
            <a:br>
              <a:rPr lang="ja-JP" altLang="en-US" sz="4000" dirty="0">
                <a:solidFill>
                  <a:srgbClr val="FF0000"/>
                </a:solidFill>
              </a:rPr>
            </a:br>
            <a:r>
              <a:rPr lang="ja-JP" altLang="en-US" sz="4000" dirty="0">
                <a:solidFill>
                  <a:srgbClr val="FF0000"/>
                </a:solidFill>
              </a:rPr>
              <a:t>潰瘍性大腸炎、大腸癌の可能性</a:t>
            </a:r>
            <a:endParaRPr lang="en-US" altLang="ja-JP" sz="4000" dirty="0">
              <a:solidFill>
                <a:srgbClr val="FF0000"/>
              </a:solidFill>
            </a:endParaRPr>
          </a:p>
          <a:p>
            <a:r>
              <a:rPr lang="ja-JP" altLang="en-US" sz="4000" dirty="0">
                <a:solidFill>
                  <a:srgbClr val="002060"/>
                </a:solidFill>
              </a:rPr>
              <a:t/>
            </a:r>
            <a:br>
              <a:rPr lang="ja-JP" altLang="en-US" sz="4000" dirty="0">
                <a:solidFill>
                  <a:srgbClr val="002060"/>
                </a:solidFill>
              </a:rPr>
            </a:br>
            <a:r>
              <a:rPr lang="ja-JP" altLang="en-US" sz="4000" b="1" dirty="0">
                <a:ln w="22225">
                  <a:solidFill>
                    <a:schemeClr val="accent2"/>
                  </a:solidFill>
                  <a:prstDash val="solid"/>
                </a:ln>
                <a:solidFill>
                  <a:srgbClr val="002060"/>
                </a:solidFill>
              </a:rPr>
              <a:t>消化器内科、消化器外科受診</a:t>
            </a:r>
            <a:endParaRPr kumimoji="1" lang="ja-JP" altLang="en-US" dirty="0">
              <a:solidFill>
                <a:srgbClr val="002060"/>
              </a:solidFill>
            </a:endParaRPr>
          </a:p>
        </p:txBody>
      </p:sp>
      <p:sp>
        <p:nvSpPr>
          <p:cNvPr id="2" name="スライド番号プレースホルダー 1">
            <a:extLst>
              <a:ext uri="{FF2B5EF4-FFF2-40B4-BE49-F238E27FC236}">
                <a16:creationId xmlns:a16="http://schemas.microsoft.com/office/drawing/2014/main" id="{1683DFDD-95A5-4BBE-8C5F-D863B0E0585B}"/>
              </a:ext>
            </a:extLst>
          </p:cNvPr>
          <p:cNvSpPr>
            <a:spLocks noGrp="1"/>
          </p:cNvSpPr>
          <p:nvPr>
            <p:ph type="sldNum" sz="quarter" idx="12"/>
          </p:nvPr>
        </p:nvSpPr>
        <p:spPr/>
        <p:txBody>
          <a:bodyPr/>
          <a:lstStyle/>
          <a:p>
            <a:fld id="{D57F1E4F-1CFF-5643-939E-217C01CDF565}" type="slidenum">
              <a:rPr lang="en-US" smtClean="0"/>
              <a:pPr/>
              <a:t>16</a:t>
            </a:fld>
            <a:endParaRPr lang="en-US"/>
          </a:p>
        </p:txBody>
      </p:sp>
    </p:spTree>
    <p:extLst>
      <p:ext uri="{BB962C8B-B14F-4D97-AF65-F5344CB8AC3E}">
        <p14:creationId xmlns:p14="http://schemas.microsoft.com/office/powerpoint/2010/main" val="4032350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243538" y="0"/>
            <a:ext cx="9490075" cy="846138"/>
          </a:xfrm>
        </p:spPr>
        <p:txBody>
          <a:bodyPr>
            <a:normAutofit/>
          </a:bodyPr>
          <a:lstStyle/>
          <a:p>
            <a:r>
              <a:rPr kumimoji="1" lang="ja-JP" altLang="en-US" dirty="0"/>
              <a:t>健康管理センターの検査内容</a:t>
            </a:r>
          </a:p>
        </p:txBody>
      </p:sp>
      <p:sp>
        <p:nvSpPr>
          <p:cNvPr id="3" name="サブタイトル 2"/>
          <p:cNvSpPr>
            <a:spLocks noGrp="1"/>
          </p:cNvSpPr>
          <p:nvPr>
            <p:ph type="subTitle" idx="4294967295"/>
          </p:nvPr>
        </p:nvSpPr>
        <p:spPr>
          <a:xfrm>
            <a:off x="2703513" y="846138"/>
            <a:ext cx="9488487" cy="525462"/>
          </a:xfrm>
        </p:spPr>
        <p:txBody>
          <a:bodyPr/>
          <a:lstStyle/>
          <a:p>
            <a:endParaRPr kumimoji="1" lang="ja-JP" altLang="en-US" dirty="0"/>
          </a:p>
        </p:txBody>
      </p:sp>
      <p:sp>
        <p:nvSpPr>
          <p:cNvPr id="5" name="サブタイトル 2"/>
          <p:cNvSpPr txBox="1">
            <a:spLocks/>
          </p:cNvSpPr>
          <p:nvPr/>
        </p:nvSpPr>
        <p:spPr>
          <a:xfrm>
            <a:off x="365760" y="1219200"/>
            <a:ext cx="11567159" cy="5394960"/>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lumMod val="75000"/>
                  <a:lumOff val="25000"/>
                </a:schemeClr>
              </a:buClr>
              <a:buFont typeface="Wingdings 2" charset="2"/>
              <a:buNone/>
              <a:defRPr kumimoji="1" sz="2000" kern="1200">
                <a:solidFill>
                  <a:schemeClr val="tx1">
                    <a:lumMod val="75000"/>
                    <a:lumOff val="25000"/>
                  </a:schemeClr>
                </a:solidFill>
                <a:latin typeface="+mn-lt"/>
                <a:ea typeface="+mn-ea"/>
                <a:cs typeface="+mn-cs"/>
              </a:defRPr>
            </a:lvl1pPr>
            <a:lvl2pPr marL="457200" indent="0" algn="ctr" defTabSz="457200" rtl="0" eaLnBrk="1" latinLnBrk="0" hangingPunct="1">
              <a:spcBef>
                <a:spcPct val="20000"/>
              </a:spcBef>
              <a:spcAft>
                <a:spcPts val="600"/>
              </a:spcAft>
              <a:buClr>
                <a:schemeClr val="tx1">
                  <a:lumMod val="75000"/>
                  <a:lumOff val="25000"/>
                </a:schemeClr>
              </a:buClr>
              <a:buFont typeface="Wingdings 2" charset="2"/>
              <a:buNone/>
              <a:defRPr kumimoji="1"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tx1">
                  <a:lumMod val="75000"/>
                  <a:lumOff val="25000"/>
                </a:schemeClr>
              </a:buClr>
              <a:buFont typeface="Wingdings 2" charset="2"/>
              <a:buNone/>
              <a:defRPr kumimoji="1"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tx1">
                  <a:lumMod val="75000"/>
                  <a:lumOff val="25000"/>
                </a:schemeClr>
              </a:buClr>
              <a:buFont typeface="Wingdings 2" charset="2"/>
              <a:buNone/>
              <a:defRPr kumimoji="1"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tx1">
                  <a:lumMod val="75000"/>
                  <a:lumOff val="25000"/>
                </a:schemeClr>
              </a:buClr>
              <a:buFont typeface="Wingdings 2" charset="2"/>
              <a:buNone/>
              <a:defRPr kumimoji="1"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000000">
                  <a:lumMod val="75000"/>
                  <a:lumOff val="25000"/>
                </a:srgbClr>
              </a:buClr>
              <a:buSzTx/>
              <a:buFont typeface="Wingdings 2" charset="2"/>
              <a:buNone/>
              <a:tabLst/>
              <a:defRPr/>
            </a:pPr>
            <a:r>
              <a:rPr kumimoji="1" lang="en-US" altLang="ja-JP" sz="2400" b="0" i="0" u="none" strike="noStrike" kern="1200" cap="none" spc="0" normalizeH="0" baseline="0" noProof="0">
                <a:ln>
                  <a:noFill/>
                </a:ln>
                <a:solidFill>
                  <a:srgbClr val="000000">
                    <a:lumMod val="75000"/>
                    <a:lumOff val="25000"/>
                  </a:srgbClr>
                </a:solidFill>
                <a:effectLst/>
                <a:uLnTx/>
                <a:uFillTx/>
                <a:latin typeface="Calibri" panose="020F0502020204030204"/>
                <a:ea typeface="ＭＳ Ｐゴシック" panose="020B0600070205080204" pitchFamily="50" charset="-128"/>
                <a:cs typeface="+mn-cs"/>
              </a:rPr>
              <a:t>【</a:t>
            </a:r>
            <a:r>
              <a:rPr kumimoji="1" lang="ja-JP" alt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ＭＳ Ｐゴシック" panose="020B0600070205080204" pitchFamily="50" charset="-128"/>
                <a:cs typeface="+mn-cs"/>
              </a:rPr>
              <a:t>検査目的</a:t>
            </a:r>
            <a:r>
              <a:rPr kumimoji="1" lang="en-US" altLang="ja-JP" sz="2400" b="0" i="0" u="none" strike="noStrike" kern="1200" cap="none" spc="0" normalizeH="0" baseline="0" noProof="0">
                <a:ln>
                  <a:noFill/>
                </a:ln>
                <a:solidFill>
                  <a:srgbClr val="000000">
                    <a:lumMod val="75000"/>
                    <a:lumOff val="25000"/>
                  </a:srgbClr>
                </a:solidFill>
                <a:effectLst/>
                <a:uLnTx/>
                <a:uFillTx/>
                <a:latin typeface="Calibri" panose="020F0502020204030204"/>
                <a:ea typeface="ＭＳ Ｐゴシック" panose="020B0600070205080204" pitchFamily="50" charset="-128"/>
                <a:cs typeface="+mn-cs"/>
              </a:rPr>
              <a:t>】</a:t>
            </a:r>
          </a:p>
          <a:p>
            <a:pPr marL="0" marR="0" lvl="0" indent="0" algn="l" defTabSz="457200" rtl="0" eaLnBrk="1" fontAlgn="auto" latinLnBrk="0" hangingPunct="1">
              <a:lnSpc>
                <a:spcPct val="100000"/>
              </a:lnSpc>
              <a:spcBef>
                <a:spcPct val="20000"/>
              </a:spcBef>
              <a:spcAft>
                <a:spcPts val="600"/>
              </a:spcAft>
              <a:buClr>
                <a:srgbClr val="000000">
                  <a:lumMod val="75000"/>
                  <a:lumOff val="25000"/>
                </a:srgbClr>
              </a:buClr>
              <a:buSzTx/>
              <a:buFont typeface="Wingdings 2" charset="2"/>
              <a:buNone/>
              <a:tabLst/>
              <a:defRPr/>
            </a:pPr>
            <a:r>
              <a:rPr kumimoji="1" lang="ja-JP" alt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ＭＳ Ｐゴシック" panose="020B0600070205080204" pitchFamily="50" charset="-128"/>
                <a:cs typeface="+mn-cs"/>
              </a:rPr>
              <a:t>・身長、体重、腹囲、血圧、血糖値、血中脂肪➡</a:t>
            </a:r>
            <a:r>
              <a:rPr kumimoji="1" lang="ja-JP" altLang="en-US" sz="2400" b="1" i="0" u="none" strike="noStrike" kern="1200" cap="none" spc="0" normalizeH="0" baseline="0" noProof="0">
                <a:ln>
                  <a:noFill/>
                </a:ln>
                <a:solidFill>
                  <a:srgbClr val="FF0000"/>
                </a:solidFill>
                <a:effectLst/>
                <a:uLnTx/>
                <a:uFillTx/>
                <a:latin typeface="Calibri" panose="020F0502020204030204"/>
                <a:ea typeface="ＭＳ Ｐゴシック" panose="020B0600070205080204" pitchFamily="50" charset="-128"/>
                <a:cs typeface="+mn-cs"/>
              </a:rPr>
              <a:t>メタボリックシンドローム</a:t>
            </a:r>
            <a:endParaRPr kumimoji="1" lang="en-US" altLang="ja-JP" sz="2400" b="1" i="0" u="none" strike="noStrike" kern="1200" cap="none" spc="0" normalizeH="0" baseline="0" noProof="0">
              <a:ln>
                <a:noFill/>
              </a:ln>
              <a:solidFill>
                <a:srgbClr val="FF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ct val="20000"/>
              </a:spcBef>
              <a:spcAft>
                <a:spcPts val="600"/>
              </a:spcAft>
              <a:buClr>
                <a:srgbClr val="000000">
                  <a:lumMod val="75000"/>
                  <a:lumOff val="25000"/>
                </a:srgbClr>
              </a:buClr>
              <a:buSzTx/>
              <a:buFont typeface="Wingdings 2" charset="2"/>
              <a:buNone/>
              <a:tabLst/>
              <a:defRPr/>
            </a:pPr>
            <a:r>
              <a:rPr kumimoji="1" lang="ja-JP" alt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ＭＳ Ｐゴシック" panose="020B0600070205080204" pitchFamily="50" charset="-128"/>
                <a:cs typeface="+mn-cs"/>
              </a:rPr>
              <a:t>・検尿</a:t>
            </a:r>
            <a:r>
              <a:rPr kumimoji="1" lang="en-US" altLang="ja-JP" sz="2400" b="0" i="0" u="none" strike="noStrike" kern="1200" cap="none" spc="0" normalizeH="0" baseline="0" noProof="0">
                <a:ln>
                  <a:noFill/>
                </a:ln>
                <a:solidFill>
                  <a:srgbClr val="000000">
                    <a:lumMod val="75000"/>
                    <a:lumOff val="25000"/>
                  </a:srgbClr>
                </a:solidFill>
                <a:effectLst/>
                <a:uLnTx/>
                <a:uFillTx/>
                <a:latin typeface="Calibri" panose="020F0502020204030204"/>
                <a:ea typeface="ＭＳ Ｐゴシック" panose="020B0600070205080204" pitchFamily="50" charset="-128"/>
                <a:cs typeface="+mn-cs"/>
              </a:rPr>
              <a:t>(</a:t>
            </a:r>
            <a:r>
              <a:rPr kumimoji="1" lang="ja-JP" alt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ＭＳ Ｐゴシック" panose="020B0600070205080204" pitchFamily="50" charset="-128"/>
                <a:cs typeface="+mn-cs"/>
              </a:rPr>
              <a:t>糖・蛋白・潜血</a:t>
            </a:r>
            <a:r>
              <a:rPr kumimoji="1" lang="en-US" altLang="ja-JP" sz="2400" b="0" i="0" u="none" strike="noStrike" kern="1200" cap="none" spc="0" normalizeH="0" baseline="0" noProof="0">
                <a:ln>
                  <a:noFill/>
                </a:ln>
                <a:solidFill>
                  <a:srgbClr val="000000">
                    <a:lumMod val="75000"/>
                    <a:lumOff val="25000"/>
                  </a:srgbClr>
                </a:solidFill>
                <a:effectLst/>
                <a:uLnTx/>
                <a:uFillTx/>
                <a:latin typeface="Calibri" panose="020F0502020204030204"/>
                <a:ea typeface="ＭＳ Ｐゴシック" panose="020B0600070205080204" pitchFamily="50" charset="-128"/>
                <a:cs typeface="+mn-cs"/>
              </a:rPr>
              <a:t>)</a:t>
            </a:r>
            <a:r>
              <a:rPr kumimoji="1" lang="ja-JP" alt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ＭＳ Ｐゴシック" panose="020B0600070205080204" pitchFamily="50" charset="-128"/>
                <a:cs typeface="+mn-cs"/>
              </a:rPr>
              <a:t>➡</a:t>
            </a:r>
            <a:r>
              <a:rPr kumimoji="1" lang="ja-JP" altLang="en-US" sz="2400" b="1" i="0" u="none" strike="noStrike" kern="1200" cap="none" spc="0" normalizeH="0" baseline="0" noProof="0">
                <a:ln>
                  <a:noFill/>
                </a:ln>
                <a:solidFill>
                  <a:srgbClr val="FF0000"/>
                </a:solidFill>
                <a:effectLst/>
                <a:uLnTx/>
                <a:uFillTx/>
                <a:latin typeface="Calibri" panose="020F0502020204030204"/>
                <a:ea typeface="ＭＳ Ｐゴシック" panose="020B0600070205080204" pitchFamily="50" charset="-128"/>
                <a:cs typeface="+mn-cs"/>
              </a:rPr>
              <a:t>糖尿病・腎臓疾患</a:t>
            </a:r>
            <a:endParaRPr kumimoji="1" lang="en-US" altLang="ja-JP" sz="2400" b="1" i="0" u="none" strike="noStrike" kern="1200" cap="none" spc="0" normalizeH="0" baseline="0" noProof="0">
              <a:ln>
                <a:noFill/>
              </a:ln>
              <a:solidFill>
                <a:srgbClr val="FF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ct val="20000"/>
              </a:spcBef>
              <a:spcAft>
                <a:spcPts val="600"/>
              </a:spcAft>
              <a:buClr>
                <a:srgbClr val="000000">
                  <a:lumMod val="75000"/>
                  <a:lumOff val="25000"/>
                </a:srgbClr>
              </a:buClr>
              <a:buSzTx/>
              <a:buFont typeface="Wingdings 2" charset="2"/>
              <a:buNone/>
              <a:tabLst/>
              <a:defRPr/>
            </a:pPr>
            <a:r>
              <a:rPr kumimoji="1" lang="ja-JP" alt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ＭＳ Ｐゴシック" panose="020B0600070205080204" pitchFamily="50" charset="-128"/>
                <a:cs typeface="+mn-cs"/>
              </a:rPr>
              <a:t>・胸部Ｘ線➡</a:t>
            </a:r>
            <a:r>
              <a:rPr kumimoji="1" lang="ja-JP" altLang="en-US" sz="2400" b="1" i="0" u="none" strike="noStrike" kern="1200" cap="none" spc="0" normalizeH="0" baseline="0" noProof="0">
                <a:ln>
                  <a:noFill/>
                </a:ln>
                <a:solidFill>
                  <a:srgbClr val="FF0000"/>
                </a:solidFill>
                <a:effectLst/>
                <a:uLnTx/>
                <a:uFillTx/>
                <a:latin typeface="Calibri" panose="020F0502020204030204"/>
                <a:ea typeface="ＭＳ Ｐゴシック" panose="020B0600070205080204" pitchFamily="50" charset="-128"/>
                <a:cs typeface="+mn-cs"/>
              </a:rPr>
              <a:t>肺がんなどの肺の病気</a:t>
            </a:r>
            <a:endParaRPr kumimoji="1" lang="en-US" altLang="ja-JP" sz="2400" b="1" i="0" u="none" strike="noStrike" kern="1200" cap="none" spc="0" normalizeH="0" baseline="0" noProof="0">
              <a:ln>
                <a:noFill/>
              </a:ln>
              <a:solidFill>
                <a:srgbClr val="FF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ct val="20000"/>
              </a:spcBef>
              <a:spcAft>
                <a:spcPts val="600"/>
              </a:spcAft>
              <a:buClr>
                <a:srgbClr val="000000">
                  <a:lumMod val="75000"/>
                  <a:lumOff val="25000"/>
                </a:srgbClr>
              </a:buClr>
              <a:buSzTx/>
              <a:buFont typeface="Wingdings 2" charset="2"/>
              <a:buNone/>
              <a:tabLst/>
              <a:defRPr/>
            </a:pPr>
            <a:r>
              <a:rPr kumimoji="1" lang="ja-JP" alt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ＭＳ Ｐゴシック" panose="020B0600070205080204" pitchFamily="50" charset="-128"/>
                <a:cs typeface="+mn-cs"/>
              </a:rPr>
              <a:t>・血液検査➡</a:t>
            </a:r>
            <a:r>
              <a:rPr kumimoji="1" lang="ja-JP" altLang="en-US" sz="2400" b="1" i="0" u="none" strike="noStrike" kern="1200" cap="none" spc="0" normalizeH="0" baseline="0" noProof="0">
                <a:ln>
                  <a:noFill/>
                </a:ln>
                <a:solidFill>
                  <a:srgbClr val="FF0000"/>
                </a:solidFill>
                <a:effectLst/>
                <a:uLnTx/>
                <a:uFillTx/>
                <a:latin typeface="Calibri" panose="020F0502020204030204"/>
                <a:ea typeface="ＭＳ Ｐゴシック" panose="020B0600070205080204" pitchFamily="50" charset="-128"/>
                <a:cs typeface="+mn-cs"/>
              </a:rPr>
              <a:t>生活習慣病、内臓の病気</a:t>
            </a:r>
            <a:endParaRPr kumimoji="1" lang="en-US" altLang="ja-JP" sz="2400" b="1" i="0" u="none" strike="noStrike" kern="1200" cap="none" spc="0" normalizeH="0" baseline="0" noProof="0">
              <a:ln>
                <a:noFill/>
              </a:ln>
              <a:solidFill>
                <a:srgbClr val="FF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ct val="20000"/>
              </a:spcBef>
              <a:spcAft>
                <a:spcPts val="600"/>
              </a:spcAft>
              <a:buClr>
                <a:srgbClr val="000000">
                  <a:lumMod val="75000"/>
                  <a:lumOff val="25000"/>
                </a:srgbClr>
              </a:buClr>
              <a:buSzTx/>
              <a:buFont typeface="Wingdings 2" charset="2"/>
              <a:buNone/>
              <a:tabLst/>
              <a:defRPr/>
            </a:pPr>
            <a:r>
              <a:rPr kumimoji="1" lang="ja-JP" alt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ＭＳ Ｐゴシック" panose="020B0600070205080204" pitchFamily="50" charset="-128"/>
                <a:cs typeface="+mn-cs"/>
              </a:rPr>
              <a:t>・心電図➡</a:t>
            </a:r>
            <a:r>
              <a:rPr kumimoji="1" lang="ja-JP" altLang="en-US" sz="2400" b="1" i="0" u="none" strike="noStrike" kern="1200" cap="none" spc="0" normalizeH="0" baseline="0" noProof="0">
                <a:ln>
                  <a:noFill/>
                </a:ln>
                <a:solidFill>
                  <a:srgbClr val="FF0000"/>
                </a:solidFill>
                <a:effectLst/>
                <a:uLnTx/>
                <a:uFillTx/>
                <a:latin typeface="Calibri" panose="020F0502020204030204"/>
                <a:ea typeface="ＭＳ Ｐゴシック" panose="020B0600070205080204" pitchFamily="50" charset="-128"/>
                <a:cs typeface="+mn-cs"/>
              </a:rPr>
              <a:t>心臓の動き</a:t>
            </a:r>
            <a:endParaRPr kumimoji="1" lang="en-US" altLang="ja-JP" sz="2400" b="1" i="0" u="none" strike="noStrike" kern="1200" cap="none" spc="0" normalizeH="0" baseline="0" noProof="0">
              <a:ln>
                <a:noFill/>
              </a:ln>
              <a:solidFill>
                <a:srgbClr val="FF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ct val="20000"/>
              </a:spcBef>
              <a:spcAft>
                <a:spcPts val="600"/>
              </a:spcAft>
              <a:buClr>
                <a:srgbClr val="000000">
                  <a:lumMod val="75000"/>
                  <a:lumOff val="25000"/>
                </a:srgbClr>
              </a:buClr>
              <a:buSzTx/>
              <a:buFont typeface="Wingdings 2" charset="2"/>
              <a:buNone/>
              <a:tabLst/>
              <a:defRPr/>
            </a:pPr>
            <a:r>
              <a:rPr kumimoji="1" lang="ja-JP" alt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ＭＳ Ｐゴシック" panose="020B0600070205080204" pitchFamily="50" charset="-128"/>
                <a:cs typeface="+mn-cs"/>
              </a:rPr>
              <a:t>・腹部超音波➡</a:t>
            </a:r>
            <a:r>
              <a:rPr kumimoji="1" lang="ja-JP" altLang="en-US" sz="2400" b="1" i="0" u="none" strike="noStrike" kern="1200" cap="none" spc="0" normalizeH="0" baseline="0" noProof="0">
                <a:ln>
                  <a:noFill/>
                </a:ln>
                <a:solidFill>
                  <a:srgbClr val="FF0000"/>
                </a:solidFill>
                <a:effectLst/>
                <a:uLnTx/>
                <a:uFillTx/>
                <a:latin typeface="Calibri" panose="020F0502020204030204"/>
                <a:ea typeface="ＭＳ Ｐゴシック" panose="020B0600070205080204" pitchFamily="50" charset="-128"/>
                <a:cs typeface="+mn-cs"/>
              </a:rPr>
              <a:t>脂肪肝や内臓の病気、腫瘍な</a:t>
            </a:r>
            <a:r>
              <a:rPr kumimoji="1" lang="ja-JP" alt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ＭＳ Ｐゴシック" panose="020B0600070205080204" pitchFamily="50" charset="-128"/>
                <a:cs typeface="+mn-cs"/>
              </a:rPr>
              <a:t>ど</a:t>
            </a:r>
            <a:endParaRPr kumimoji="1" lang="en-US" altLang="ja-JP" sz="2400" b="0" i="0" u="none" strike="noStrike" kern="1200" cap="none" spc="0" normalizeH="0" baseline="0" noProof="0">
              <a:ln>
                <a:noFill/>
              </a:ln>
              <a:solidFill>
                <a:srgbClr val="000000">
                  <a:lumMod val="75000"/>
                  <a:lumOff val="25000"/>
                </a:srgbClr>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ct val="20000"/>
              </a:spcBef>
              <a:spcAft>
                <a:spcPts val="600"/>
              </a:spcAft>
              <a:buClr>
                <a:srgbClr val="000000">
                  <a:lumMod val="75000"/>
                  <a:lumOff val="25000"/>
                </a:srgbClr>
              </a:buClr>
              <a:buSzTx/>
              <a:buFont typeface="Wingdings 2" charset="2"/>
              <a:buNone/>
              <a:tabLst/>
              <a:defRPr/>
            </a:pPr>
            <a:r>
              <a:rPr kumimoji="1" lang="ja-JP" alt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ＭＳ Ｐゴシック" panose="020B0600070205080204" pitchFamily="50" charset="-128"/>
                <a:cs typeface="+mn-cs"/>
              </a:rPr>
              <a:t>・胃透視、胃内視鏡➡</a:t>
            </a:r>
            <a:r>
              <a:rPr kumimoji="1" lang="ja-JP" altLang="en-US" sz="2400" b="1" i="0" u="none" strike="noStrike" kern="1200" cap="none" spc="0" normalizeH="0" baseline="0" noProof="0">
                <a:ln>
                  <a:noFill/>
                </a:ln>
                <a:solidFill>
                  <a:srgbClr val="FF0000"/>
                </a:solidFill>
                <a:effectLst/>
                <a:uLnTx/>
                <a:uFillTx/>
                <a:latin typeface="Calibri" panose="020F0502020204030204"/>
                <a:ea typeface="ＭＳ Ｐゴシック" panose="020B0600070205080204" pitchFamily="50" charset="-128"/>
                <a:cs typeface="+mn-cs"/>
              </a:rPr>
              <a:t>胃がんなどの病気</a:t>
            </a:r>
            <a:endParaRPr kumimoji="1" lang="en-US" altLang="ja-JP" sz="2400" b="1" i="0" u="none" strike="noStrike" kern="1200" cap="none" spc="0" normalizeH="0" baseline="0" noProof="0">
              <a:ln>
                <a:noFill/>
              </a:ln>
              <a:solidFill>
                <a:srgbClr val="FF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ct val="20000"/>
              </a:spcBef>
              <a:spcAft>
                <a:spcPts val="600"/>
              </a:spcAft>
              <a:buClr>
                <a:srgbClr val="000000">
                  <a:lumMod val="75000"/>
                  <a:lumOff val="25000"/>
                </a:srgbClr>
              </a:buClr>
              <a:buSzTx/>
              <a:buFont typeface="Wingdings 2" charset="2"/>
              <a:buNone/>
              <a:tabLst/>
              <a:defRPr/>
            </a:pPr>
            <a:r>
              <a:rPr kumimoji="1" lang="ja-JP" alt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ＭＳ Ｐゴシック" panose="020B0600070205080204" pitchFamily="50" charset="-128"/>
                <a:cs typeface="+mn-cs"/>
              </a:rPr>
              <a:t>・婦人科検診➡</a:t>
            </a:r>
            <a:r>
              <a:rPr kumimoji="1" lang="ja-JP" altLang="en-US" sz="2400" b="1" i="0" u="none" strike="noStrike" kern="1200" cap="none" spc="0" normalizeH="0" baseline="0" noProof="0">
                <a:ln>
                  <a:noFill/>
                </a:ln>
                <a:solidFill>
                  <a:srgbClr val="FF0000"/>
                </a:solidFill>
                <a:effectLst/>
                <a:uLnTx/>
                <a:uFillTx/>
                <a:latin typeface="Calibri" panose="020F0502020204030204"/>
                <a:ea typeface="ＭＳ Ｐゴシック" panose="020B0600070205080204" pitchFamily="50" charset="-128"/>
                <a:cs typeface="+mn-cs"/>
              </a:rPr>
              <a:t>子宮がんなど</a:t>
            </a:r>
            <a:endParaRPr kumimoji="1" lang="en-US" altLang="ja-JP" sz="2400" b="1" i="0" u="none" strike="noStrike" kern="1200" cap="none" spc="0" normalizeH="0" baseline="0" noProof="0">
              <a:ln>
                <a:noFill/>
              </a:ln>
              <a:solidFill>
                <a:srgbClr val="FF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ct val="20000"/>
              </a:spcBef>
              <a:spcAft>
                <a:spcPts val="600"/>
              </a:spcAft>
              <a:buClr>
                <a:srgbClr val="000000">
                  <a:lumMod val="75000"/>
                  <a:lumOff val="25000"/>
                </a:srgbClr>
              </a:buClr>
              <a:buSzTx/>
              <a:buFont typeface="Wingdings 2" charset="2"/>
              <a:buNone/>
              <a:tabLst/>
              <a:defRPr/>
            </a:pPr>
            <a:r>
              <a:rPr kumimoji="1" lang="ja-JP" alt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ＭＳ Ｐゴシック" panose="020B0600070205080204" pitchFamily="50" charset="-128"/>
                <a:cs typeface="+mn-cs"/>
              </a:rPr>
              <a:t>・乳房検査</a:t>
            </a:r>
            <a:r>
              <a:rPr kumimoji="1" lang="en-US" altLang="ja-JP" sz="2400" b="0" i="0" u="none" strike="noStrike" kern="1200" cap="none" spc="0" normalizeH="0" baseline="0" noProof="0">
                <a:ln>
                  <a:noFill/>
                </a:ln>
                <a:solidFill>
                  <a:srgbClr val="000000">
                    <a:lumMod val="75000"/>
                    <a:lumOff val="25000"/>
                  </a:srgbClr>
                </a:solidFill>
                <a:effectLst/>
                <a:uLnTx/>
                <a:uFillTx/>
                <a:latin typeface="Calibri" panose="020F0502020204030204"/>
                <a:ea typeface="ＭＳ Ｐゴシック" panose="020B0600070205080204" pitchFamily="50" charset="-128"/>
                <a:cs typeface="+mn-cs"/>
              </a:rPr>
              <a:t>(</a:t>
            </a:r>
            <a:r>
              <a:rPr kumimoji="1" lang="ja-JP" alt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ＭＳ Ｐゴシック" panose="020B0600070205080204" pitchFamily="50" charset="-128"/>
                <a:cs typeface="+mn-cs"/>
              </a:rPr>
              <a:t>超音波、マンモグラフィ</a:t>
            </a:r>
            <a:r>
              <a:rPr kumimoji="1" lang="en-US" altLang="ja-JP" sz="2400" b="0" i="0" u="none" strike="noStrike" kern="1200" cap="none" spc="0" normalizeH="0" baseline="0" noProof="0">
                <a:ln>
                  <a:noFill/>
                </a:ln>
                <a:solidFill>
                  <a:srgbClr val="000000">
                    <a:lumMod val="75000"/>
                    <a:lumOff val="25000"/>
                  </a:srgbClr>
                </a:solidFill>
                <a:effectLst/>
                <a:uLnTx/>
                <a:uFillTx/>
                <a:latin typeface="Calibri" panose="020F0502020204030204"/>
                <a:ea typeface="ＭＳ Ｐゴシック" panose="020B0600070205080204" pitchFamily="50" charset="-128"/>
                <a:cs typeface="+mn-cs"/>
              </a:rPr>
              <a:t>)</a:t>
            </a:r>
            <a:r>
              <a:rPr kumimoji="1" lang="ja-JP" alt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ＭＳ Ｐゴシック" panose="020B0600070205080204" pitchFamily="50" charset="-128"/>
                <a:cs typeface="+mn-cs"/>
              </a:rPr>
              <a:t>➡</a:t>
            </a:r>
            <a:r>
              <a:rPr kumimoji="1" lang="ja-JP" altLang="en-US" sz="2400" b="1" i="0" u="none" strike="noStrike" kern="1200" cap="none" spc="0" normalizeH="0" baseline="0" noProof="0">
                <a:ln>
                  <a:noFill/>
                </a:ln>
                <a:solidFill>
                  <a:srgbClr val="FF0000"/>
                </a:solidFill>
                <a:effectLst/>
                <a:uLnTx/>
                <a:uFillTx/>
                <a:latin typeface="Calibri" panose="020F0502020204030204"/>
                <a:ea typeface="ＭＳ Ｐゴシック" panose="020B0600070205080204" pitchFamily="50" charset="-128"/>
                <a:cs typeface="+mn-cs"/>
              </a:rPr>
              <a:t>乳がんなど</a:t>
            </a:r>
            <a:endParaRPr kumimoji="1" lang="en-US" altLang="ja-JP" sz="2400" b="1" i="0" u="none" strike="noStrike" kern="1200" cap="none" spc="0" normalizeH="0" baseline="0" noProof="0">
              <a:ln>
                <a:noFill/>
              </a:ln>
              <a:solidFill>
                <a:srgbClr val="FF0000"/>
              </a:solidFill>
              <a:effectLst/>
              <a:uLnTx/>
              <a:uFillTx/>
              <a:latin typeface="Calibri" panose="020F0502020204030204"/>
              <a:ea typeface="ＭＳ Ｐゴシック" panose="020B0600070205080204" pitchFamily="50" charset="-128"/>
              <a:cs typeface="+mn-cs"/>
            </a:endParaRPr>
          </a:p>
        </p:txBody>
      </p:sp>
      <p:sp>
        <p:nvSpPr>
          <p:cNvPr id="4" name="スライド番号プレースホルダー 3">
            <a:extLst>
              <a:ext uri="{FF2B5EF4-FFF2-40B4-BE49-F238E27FC236}">
                <a16:creationId xmlns:a16="http://schemas.microsoft.com/office/drawing/2014/main" id="{7E5AA177-B3E1-4A37-951F-5F5CF52816F6}"/>
              </a:ext>
            </a:extLst>
          </p:cNvPr>
          <p:cNvSpPr>
            <a:spLocks noGrp="1"/>
          </p:cNvSpPr>
          <p:nvPr>
            <p:ph type="sldNum" sz="quarter" idx="12"/>
          </p:nvPr>
        </p:nvSpPr>
        <p:spPr/>
        <p:txBody>
          <a:bodyPr/>
          <a:lstStyle/>
          <a:p>
            <a:fld id="{D57F1E4F-1CFF-5643-939E-217C01CDF565}" type="slidenum">
              <a:rPr lang="en-US" smtClean="0"/>
              <a:pPr/>
              <a:t>17</a:t>
            </a:fld>
            <a:endParaRPr lang="en-US"/>
          </a:p>
        </p:txBody>
      </p:sp>
    </p:spTree>
    <p:extLst>
      <p:ext uri="{BB962C8B-B14F-4D97-AF65-F5344CB8AC3E}">
        <p14:creationId xmlns:p14="http://schemas.microsoft.com/office/powerpoint/2010/main" val="3424449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3600"/>
              <a:t>オプション検査内容・料金表</a:t>
            </a:r>
          </a:p>
        </p:txBody>
      </p:sp>
      <p:sp>
        <p:nvSpPr>
          <p:cNvPr id="3" name="縦書きテキスト プレースホルダー 2"/>
          <p:cNvSpPr>
            <a:spLocks noGrp="1"/>
          </p:cNvSpPr>
          <p:nvPr>
            <p:ph type="body" orient="vert" idx="1"/>
          </p:nvPr>
        </p:nvSpPr>
        <p:spPr/>
        <p:txBody>
          <a:bodyPr/>
          <a:lstStyle/>
          <a:p>
            <a:endParaRPr kumimoji="1" lang="ja-JP" altLang="en-US"/>
          </a:p>
        </p:txBody>
      </p:sp>
      <p:graphicFrame>
        <p:nvGraphicFramePr>
          <p:cNvPr id="4" name="表 3"/>
          <p:cNvGraphicFramePr>
            <a:graphicFrameLocks noGrp="1"/>
          </p:cNvGraphicFramePr>
          <p:nvPr/>
        </p:nvGraphicFramePr>
        <p:xfrm>
          <a:off x="1862753" y="514795"/>
          <a:ext cx="8713787" cy="5461001"/>
        </p:xfrm>
        <a:graphic>
          <a:graphicData uri="http://schemas.openxmlformats.org/drawingml/2006/table">
            <a:tbl>
              <a:tblPr>
                <a:tableStyleId>{2D5ABB26-0587-4C30-8999-92F81FD0307C}</a:tableStyleId>
              </a:tblPr>
              <a:tblGrid>
                <a:gridCol w="3528888">
                  <a:extLst>
                    <a:ext uri="{9D8B030D-6E8A-4147-A177-3AD203B41FA5}">
                      <a16:colId xmlns:a16="http://schemas.microsoft.com/office/drawing/2014/main" val="20000"/>
                    </a:ext>
                  </a:extLst>
                </a:gridCol>
                <a:gridCol w="2974512">
                  <a:extLst>
                    <a:ext uri="{9D8B030D-6E8A-4147-A177-3AD203B41FA5}">
                      <a16:colId xmlns:a16="http://schemas.microsoft.com/office/drawing/2014/main" val="20001"/>
                    </a:ext>
                  </a:extLst>
                </a:gridCol>
                <a:gridCol w="2210387">
                  <a:extLst>
                    <a:ext uri="{9D8B030D-6E8A-4147-A177-3AD203B41FA5}">
                      <a16:colId xmlns:a16="http://schemas.microsoft.com/office/drawing/2014/main" val="20002"/>
                    </a:ext>
                  </a:extLst>
                </a:gridCol>
              </a:tblGrid>
              <a:tr h="1197625">
                <a:tc gridSpan="3">
                  <a:txBody>
                    <a:bodyPr/>
                    <a:lstStyle/>
                    <a:p>
                      <a:pPr algn="ctr" fontAlgn="ctr">
                        <a:lnSpc>
                          <a:spcPct val="150000"/>
                        </a:lnSpc>
                      </a:pPr>
                      <a:endParaRPr lang="ja-JP" altLang="en-US" sz="4000" b="0" i="0" u="none" strike="noStrike" dirty="0">
                        <a:effectLst/>
                        <a:latin typeface="ＭＳ Ｐゴシック"/>
                      </a:endParaRPr>
                    </a:p>
                  </a:txBody>
                  <a:tcPr marL="0" marR="0" marT="0" marB="0" anchor="ctr">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807608">
                <a:tc>
                  <a:txBody>
                    <a:bodyPr/>
                    <a:lstStyle/>
                    <a:p>
                      <a:pPr algn="ctr" fontAlgn="ctr">
                        <a:lnSpc>
                          <a:spcPct val="150000"/>
                        </a:lnSpc>
                      </a:pPr>
                      <a:r>
                        <a:rPr lang="ja-JP" altLang="en-US" sz="2400" u="none" strike="noStrike">
                          <a:effectLst/>
                        </a:rPr>
                        <a:t>オプション検査内容</a:t>
                      </a:r>
                      <a:endParaRPr lang="ja-JP" altLang="en-US" sz="2400" b="0" i="0" u="none" strike="noStrike">
                        <a:effectLst/>
                        <a:latin typeface="ＭＳ Ｐゴシック"/>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50000"/>
                        </a:lnSpc>
                      </a:pPr>
                      <a:r>
                        <a:rPr lang="ja-JP" altLang="en-US" sz="2400" u="none" strike="noStrike">
                          <a:effectLst/>
                        </a:rPr>
                        <a:t>検査目的</a:t>
                      </a:r>
                      <a:endParaRPr lang="ja-JP" altLang="en-US" sz="2400" b="0" i="0" u="none" strike="noStrike">
                        <a:effectLst/>
                        <a:latin typeface="ＭＳ Ｐゴシック"/>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50000"/>
                        </a:lnSpc>
                      </a:pPr>
                      <a:r>
                        <a:rPr lang="ja-JP" altLang="en-US" sz="2400" u="none" strike="noStrike">
                          <a:effectLst/>
                        </a:rPr>
                        <a:t>料金</a:t>
                      </a:r>
                      <a:r>
                        <a:rPr lang="en-US" altLang="ja-JP" sz="2400" u="none" strike="noStrike">
                          <a:effectLst/>
                        </a:rPr>
                        <a:t>(</a:t>
                      </a:r>
                      <a:r>
                        <a:rPr lang="ja-JP" altLang="en-US" sz="2400" u="none" strike="noStrike">
                          <a:effectLst/>
                        </a:rPr>
                        <a:t>税込</a:t>
                      </a:r>
                      <a:r>
                        <a:rPr lang="en-US" altLang="ja-JP" sz="2400" u="none" strike="noStrike">
                          <a:effectLst/>
                        </a:rPr>
                        <a:t>)</a:t>
                      </a:r>
                      <a:endParaRPr lang="en-US" altLang="ja-JP" sz="2400" b="0" i="0" u="none" strike="noStrike">
                        <a:effectLst/>
                        <a:latin typeface="ＭＳ Ｐゴシック"/>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63942">
                <a:tc>
                  <a:txBody>
                    <a:bodyPr/>
                    <a:lstStyle/>
                    <a:p>
                      <a:pPr algn="l" fontAlgn="ctr">
                        <a:lnSpc>
                          <a:spcPct val="150000"/>
                        </a:lnSpc>
                      </a:pPr>
                      <a:r>
                        <a:rPr lang="ja-JP" altLang="en-US" sz="2400" u="none" strike="noStrike">
                          <a:effectLst/>
                        </a:rPr>
                        <a:t>胸部ＣＴ検査</a:t>
                      </a:r>
                      <a:endParaRPr lang="ja-JP" altLang="en-US" sz="2400" b="1" i="0" u="none" strike="noStrike">
                        <a:effectLst/>
                        <a:latin typeface="ＭＳ Ｐゴシック"/>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lnSpc>
                          <a:spcPct val="150000"/>
                        </a:lnSpc>
                      </a:pPr>
                      <a:r>
                        <a:rPr lang="ja-JP" altLang="en-US" sz="2400" u="none" strike="noStrike">
                          <a:effectLst/>
                        </a:rPr>
                        <a:t>肺がんなど</a:t>
                      </a:r>
                      <a:endParaRPr lang="ja-JP" altLang="en-US" sz="2400" b="0" i="0" u="none" strike="noStrike">
                        <a:effectLst/>
                        <a:latin typeface="ＭＳ Ｐゴシック"/>
                      </a:endParaRPr>
                    </a:p>
                  </a:txBody>
                  <a:tcPr marL="61871"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lnSpc>
                          <a:spcPct val="150000"/>
                        </a:lnSpc>
                      </a:pPr>
                      <a:r>
                        <a:rPr lang="ja-JP" altLang="en-US" sz="2400" u="none" strike="noStrike">
                          <a:effectLst/>
                        </a:rPr>
                        <a:t>６，５８８円</a:t>
                      </a:r>
                      <a:endParaRPr lang="ja-JP" altLang="en-US" sz="2400" b="0" i="0" u="none" strike="noStrike">
                        <a:effectLst/>
                        <a:latin typeface="ＭＳ Ｐゴシック"/>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63942">
                <a:tc>
                  <a:txBody>
                    <a:bodyPr/>
                    <a:lstStyle/>
                    <a:p>
                      <a:pPr algn="l" fontAlgn="ctr">
                        <a:lnSpc>
                          <a:spcPct val="150000"/>
                        </a:lnSpc>
                      </a:pPr>
                      <a:r>
                        <a:rPr lang="ja-JP" altLang="en-US" sz="2400" u="none" strike="noStrike">
                          <a:effectLst/>
                        </a:rPr>
                        <a:t>腹部ＣＴ検査</a:t>
                      </a:r>
                      <a:endParaRPr lang="ja-JP" altLang="en-US" sz="2400" b="1" i="0" u="none" strike="noStrike">
                        <a:effectLst/>
                        <a:latin typeface="ＭＳ Ｐゴシック"/>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lnSpc>
                          <a:spcPct val="150000"/>
                        </a:lnSpc>
                      </a:pPr>
                      <a:r>
                        <a:rPr lang="ja-JP" altLang="en-US" sz="2400" u="none" strike="noStrike">
                          <a:effectLst/>
                        </a:rPr>
                        <a:t>腹部腫瘍・結石など</a:t>
                      </a:r>
                      <a:endParaRPr lang="ja-JP" altLang="en-US" sz="2400" b="0" i="0" u="none" strike="noStrike">
                        <a:effectLst/>
                        <a:latin typeface="ＭＳ Ｐゴシック"/>
                      </a:endParaRPr>
                    </a:p>
                  </a:txBody>
                  <a:tcPr marL="61871"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lnSpc>
                          <a:spcPct val="150000"/>
                        </a:lnSpc>
                      </a:pPr>
                      <a:r>
                        <a:rPr lang="ja-JP" altLang="en-US" sz="2400" u="none" strike="noStrike">
                          <a:effectLst/>
                        </a:rPr>
                        <a:t>７，５６０円</a:t>
                      </a:r>
                      <a:endParaRPr lang="ja-JP" altLang="en-US" sz="2400" b="0" i="0" u="none" strike="noStrike">
                        <a:effectLst/>
                        <a:latin typeface="ＭＳ Ｐゴシック"/>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63942">
                <a:tc>
                  <a:txBody>
                    <a:bodyPr/>
                    <a:lstStyle/>
                    <a:p>
                      <a:pPr algn="l" fontAlgn="ctr">
                        <a:lnSpc>
                          <a:spcPct val="150000"/>
                        </a:lnSpc>
                      </a:pPr>
                      <a:r>
                        <a:rPr lang="zh-TW" altLang="en-US" sz="2400" u="none" strike="noStrike">
                          <a:effectLst/>
                          <a:latin typeface="ＭＳ Ｐゴシック" pitchFamily="50" charset="-128"/>
                          <a:ea typeface="ＭＳ Ｐゴシック" pitchFamily="50" charset="-128"/>
                        </a:rPr>
                        <a:t>頭部ＣＴ検査</a:t>
                      </a:r>
                      <a:endParaRPr lang="zh-TW" altLang="en-US" sz="2400" b="1" i="0" u="none" strike="noStrike">
                        <a:effectLst/>
                        <a:latin typeface="ＭＳ Ｐゴシック" pitchFamily="50" charset="-128"/>
                        <a:ea typeface="ＭＳ Ｐゴシック"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lnSpc>
                          <a:spcPct val="150000"/>
                        </a:lnSpc>
                      </a:pPr>
                      <a:r>
                        <a:rPr lang="ja-JP" altLang="en-US" sz="2400" u="none" strike="noStrike">
                          <a:effectLst/>
                        </a:rPr>
                        <a:t>脳梗塞など</a:t>
                      </a:r>
                      <a:endParaRPr lang="ja-JP" altLang="en-US" sz="2400" b="0" i="0" u="none" strike="noStrike">
                        <a:effectLst/>
                        <a:latin typeface="ＭＳ Ｐゴシック"/>
                      </a:endParaRPr>
                    </a:p>
                  </a:txBody>
                  <a:tcPr marL="61871"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lnSpc>
                          <a:spcPct val="150000"/>
                        </a:lnSpc>
                      </a:pPr>
                      <a:r>
                        <a:rPr lang="ja-JP" altLang="en-US" sz="2400" u="none" strike="noStrike">
                          <a:effectLst/>
                        </a:rPr>
                        <a:t>７，５６０円</a:t>
                      </a:r>
                      <a:endParaRPr lang="ja-JP" altLang="en-US" sz="2400" b="0" i="0" u="none" strike="noStrike">
                        <a:effectLst/>
                        <a:latin typeface="ＭＳ Ｐゴシック"/>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863942">
                <a:tc>
                  <a:txBody>
                    <a:bodyPr/>
                    <a:lstStyle/>
                    <a:p>
                      <a:pPr marL="0" marR="0" indent="0" algn="l" defTabSz="914400" rtl="0" eaLnBrk="1" fontAlgn="ctr" latinLnBrk="0" hangingPunct="1">
                        <a:lnSpc>
                          <a:spcPct val="150000"/>
                        </a:lnSpc>
                        <a:spcBef>
                          <a:spcPts val="0"/>
                        </a:spcBef>
                        <a:spcAft>
                          <a:spcPts val="0"/>
                        </a:spcAft>
                        <a:buClrTx/>
                        <a:buSzTx/>
                        <a:buFontTx/>
                        <a:buNone/>
                        <a:tabLst/>
                        <a:defRPr/>
                      </a:pPr>
                      <a:r>
                        <a:rPr lang="ja-JP" altLang="en-US" sz="2400" u="none" strike="noStrike">
                          <a:effectLst/>
                        </a:rPr>
                        <a:t>低線量ヘリカルＣＴ検査</a:t>
                      </a:r>
                      <a:endParaRPr lang="ja-JP" altLang="en-US" sz="2400" b="1" i="0" u="none" strike="noStrike">
                        <a:effectLst/>
                        <a:latin typeface="ＭＳ Ｐゴシック"/>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lnSpc>
                          <a:spcPct val="150000"/>
                        </a:lnSpc>
                      </a:pPr>
                      <a:r>
                        <a:rPr lang="ja-JP" altLang="en-US" sz="2400" b="0" i="0" u="none" strike="noStrike">
                          <a:effectLst/>
                          <a:latin typeface="ＭＳ Ｐゴシック"/>
                        </a:rPr>
                        <a:t>肺がんなど</a:t>
                      </a:r>
                      <a:endParaRPr lang="en-US" altLang="ja-JP" sz="2400" b="0" i="0" u="none" strike="noStrike">
                        <a:effectLst/>
                        <a:latin typeface="ＭＳ Ｐゴシック"/>
                      </a:endParaRPr>
                    </a:p>
                  </a:txBody>
                  <a:tcPr marL="61871"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0" eaLnBrk="1" fontAlgn="ctr" latinLnBrk="0" hangingPunct="1">
                        <a:lnSpc>
                          <a:spcPct val="150000"/>
                        </a:lnSpc>
                        <a:spcBef>
                          <a:spcPts val="0"/>
                        </a:spcBef>
                        <a:spcAft>
                          <a:spcPts val="0"/>
                        </a:spcAft>
                        <a:buClrTx/>
                        <a:buSzTx/>
                        <a:buFontTx/>
                        <a:buNone/>
                        <a:tabLst/>
                        <a:defRPr/>
                      </a:pPr>
                      <a:r>
                        <a:rPr lang="ja-JP" altLang="en-US" sz="2400" u="none" strike="noStrike" dirty="0">
                          <a:effectLst/>
                        </a:rPr>
                        <a:t>６，５８８円</a:t>
                      </a:r>
                      <a:endParaRPr lang="ja-JP" altLang="en-US" sz="2400" b="0" i="0" u="none" strike="noStrike" dirty="0">
                        <a:effectLst/>
                        <a:latin typeface="ＭＳ Ｐゴシック"/>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5" name="コンテンツ プレースホルダー 12">
            <a:extLst>
              <a:ext uri="{FF2B5EF4-FFF2-40B4-BE49-F238E27FC236}">
                <a16:creationId xmlns:a16="http://schemas.microsoft.com/office/drawing/2014/main" id="{3C6FB665-7B10-BB90-3A58-6764D84376D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1891" y="180109"/>
            <a:ext cx="11166764" cy="6511636"/>
          </a:xfrm>
          <a:prstGeom prst="rect">
            <a:avLst/>
          </a:prstGeom>
        </p:spPr>
      </p:pic>
      <p:pic>
        <p:nvPicPr>
          <p:cNvPr id="6" name="図 5">
            <a:extLst>
              <a:ext uri="{FF2B5EF4-FFF2-40B4-BE49-F238E27FC236}">
                <a16:creationId xmlns:a16="http://schemas.microsoft.com/office/drawing/2014/main" id="{AD6702F1-93E3-4D34-B096-BDBB47A87103}"/>
              </a:ext>
            </a:extLst>
          </p:cNvPr>
          <p:cNvPicPr>
            <a:picLocks noChangeAspect="1"/>
          </p:cNvPicPr>
          <p:nvPr/>
        </p:nvPicPr>
        <p:blipFill rotWithShape="1">
          <a:blip r:embed="rId5">
            <a:extLst>
              <a:ext uri="{28A0092B-C50C-407E-A947-70E740481C1C}">
                <a14:useLocalDpi xmlns:a14="http://schemas.microsoft.com/office/drawing/2010/main"/>
              </a:ext>
            </a:extLst>
          </a:blip>
          <a:srcRect l="7129" t="3903" r="1152" b="7757"/>
          <a:stretch/>
        </p:blipFill>
        <p:spPr>
          <a:xfrm>
            <a:off x="581891" y="35775"/>
            <a:ext cx="11166764" cy="6786450"/>
          </a:xfrm>
          <a:prstGeom prst="rect">
            <a:avLst/>
          </a:prstGeom>
        </p:spPr>
      </p:pic>
      <p:sp>
        <p:nvSpPr>
          <p:cNvPr id="7" name="スライド番号プレースホルダー 6">
            <a:extLst>
              <a:ext uri="{FF2B5EF4-FFF2-40B4-BE49-F238E27FC236}">
                <a16:creationId xmlns:a16="http://schemas.microsoft.com/office/drawing/2014/main" id="{43E8C595-7153-4C76-B409-C4683A0B156B}"/>
              </a:ext>
            </a:extLst>
          </p:cNvPr>
          <p:cNvSpPr>
            <a:spLocks noGrp="1"/>
          </p:cNvSpPr>
          <p:nvPr>
            <p:ph type="sldNum" sz="quarter" idx="12"/>
          </p:nvPr>
        </p:nvSpPr>
        <p:spPr/>
        <p:txBody>
          <a:bodyPr/>
          <a:lstStyle/>
          <a:p>
            <a:fld id="{D57F1E4F-1CFF-5643-939E-217C01CDF565}" type="slidenum">
              <a:rPr lang="en-US" smtClean="0"/>
              <a:pPr/>
              <a:t>18</a:t>
            </a:fld>
            <a:endParaRPr lang="en-US"/>
          </a:p>
        </p:txBody>
      </p:sp>
    </p:spTree>
    <p:custDataLst>
      <p:tags r:id="rId1"/>
    </p:custDataLst>
    <p:extLst>
      <p:ext uri="{BB962C8B-B14F-4D97-AF65-F5344CB8AC3E}">
        <p14:creationId xmlns:p14="http://schemas.microsoft.com/office/powerpoint/2010/main" val="533995457"/>
      </p:ext>
    </p:extLst>
  </p:cSld>
  <p:clrMapOvr>
    <a:masterClrMapping/>
  </p:clrMapOvr>
  <mc:AlternateContent xmlns:mc="http://schemas.openxmlformats.org/markup-compatibility/2006" xmlns:p14="http://schemas.microsoft.com/office/powerpoint/2010/main">
    <mc:Choice Requires="p14">
      <p:transition spd="slow" p14:dur="2000" advTm="33141"/>
    </mc:Choice>
    <mc:Fallback xmlns="">
      <p:transition spd="slow" advTm="3314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745F96-134F-2585-2250-9BE9B6B47E6F}"/>
              </a:ext>
            </a:extLst>
          </p:cNvPr>
          <p:cNvSpPr>
            <a:spLocks noGrp="1"/>
          </p:cNvSpPr>
          <p:nvPr>
            <p:ph type="title" idx="4294967295"/>
          </p:nvPr>
        </p:nvSpPr>
        <p:spPr>
          <a:xfrm>
            <a:off x="530578" y="314149"/>
            <a:ext cx="8596313" cy="1320800"/>
          </a:xfrm>
        </p:spPr>
        <p:txBody>
          <a:bodyPr>
            <a:normAutofit fontScale="90000"/>
          </a:bodyPr>
          <a:lstStyle/>
          <a:p>
            <a:r>
              <a:rPr kumimoji="1" lang="ja-JP" altLang="en-US" dirty="0">
                <a:solidFill>
                  <a:schemeClr val="tx1"/>
                </a:solidFill>
              </a:rPr>
              <a:t>ロックスインデックス</a:t>
            </a:r>
            <a:r>
              <a:rPr kumimoji="1" lang="en-US" altLang="ja-JP" dirty="0">
                <a:solidFill>
                  <a:schemeClr val="tx1"/>
                </a:solidFill>
              </a:rPr>
              <a:t/>
            </a:r>
            <a:br>
              <a:rPr kumimoji="1" lang="en-US" altLang="ja-JP" dirty="0">
                <a:solidFill>
                  <a:schemeClr val="tx1"/>
                </a:solidFill>
              </a:rPr>
            </a:br>
            <a:endParaRPr kumimoji="1" lang="ja-JP" altLang="en-US" dirty="0">
              <a:solidFill>
                <a:schemeClr val="tx1"/>
              </a:solidFill>
            </a:endParaRPr>
          </a:p>
        </p:txBody>
      </p:sp>
      <p:pic>
        <p:nvPicPr>
          <p:cNvPr id="5" name="コンテンツ プレースホルダー 4">
            <a:extLst>
              <a:ext uri="{FF2B5EF4-FFF2-40B4-BE49-F238E27FC236}">
                <a16:creationId xmlns:a16="http://schemas.microsoft.com/office/drawing/2014/main" id="{ECBFE022-E33B-BC95-E423-2F88F2512E9C}"/>
              </a:ext>
            </a:extLst>
          </p:cNvPr>
          <p:cNvPicPr>
            <a:picLocks noGrp="1" noChangeAspect="1"/>
          </p:cNvPicPr>
          <p:nvPr>
            <p:ph idx="4294967295"/>
          </p:nvPr>
        </p:nvPicPr>
        <p:blipFill>
          <a:blip r:embed="rId3" cstate="print">
            <a:extLst>
              <a:ext uri="{28A0092B-C50C-407E-A947-70E740481C1C}">
                <a14:useLocalDpi xmlns:a14="http://schemas.microsoft.com/office/drawing/2010/main"/>
              </a:ext>
            </a:extLst>
          </a:blip>
          <a:stretch>
            <a:fillRect/>
          </a:stretch>
        </p:blipFill>
        <p:spPr>
          <a:xfrm>
            <a:off x="1122218" y="1233054"/>
            <a:ext cx="3928143" cy="486294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コンテンツ プレースホルダー 4">
            <a:extLst>
              <a:ext uri="{FF2B5EF4-FFF2-40B4-BE49-F238E27FC236}">
                <a16:creationId xmlns:a16="http://schemas.microsoft.com/office/drawing/2014/main" id="{68C460B4-7CD6-ADC7-B2E3-61474A48A7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0691" y="1233054"/>
            <a:ext cx="4253345" cy="486294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タイトル 1">
            <a:extLst>
              <a:ext uri="{FF2B5EF4-FFF2-40B4-BE49-F238E27FC236}">
                <a16:creationId xmlns:a16="http://schemas.microsoft.com/office/drawing/2014/main" id="{37B26CA3-EDCE-8F5A-FEDF-CEF0D7C57197}"/>
              </a:ext>
            </a:extLst>
          </p:cNvPr>
          <p:cNvSpPr txBox="1">
            <a:spLocks/>
          </p:cNvSpPr>
          <p:nvPr/>
        </p:nvSpPr>
        <p:spPr>
          <a:xfrm>
            <a:off x="6220691" y="314149"/>
            <a:ext cx="8596313" cy="1320800"/>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4400" dirty="0">
                <a:solidFill>
                  <a:schemeClr val="tx1"/>
                </a:solidFill>
              </a:rPr>
              <a:t>アレルギー</a:t>
            </a:r>
            <a:r>
              <a:rPr lang="ja-JP" altLang="en-US" sz="4100" dirty="0">
                <a:solidFill>
                  <a:schemeClr val="tx1"/>
                </a:solidFill>
              </a:rPr>
              <a:t>検査</a:t>
            </a:r>
            <a:r>
              <a:rPr lang="en-US" altLang="ja-JP" dirty="0">
                <a:solidFill>
                  <a:schemeClr val="tx1"/>
                </a:solidFill>
              </a:rPr>
              <a:t/>
            </a:r>
            <a:br>
              <a:rPr lang="en-US" altLang="ja-JP" dirty="0">
                <a:solidFill>
                  <a:schemeClr val="tx1"/>
                </a:solidFill>
              </a:rPr>
            </a:br>
            <a:endParaRPr lang="ja-JP" altLang="en-US" dirty="0">
              <a:solidFill>
                <a:schemeClr val="tx1"/>
              </a:solidFill>
            </a:endParaRPr>
          </a:p>
        </p:txBody>
      </p:sp>
      <p:sp>
        <p:nvSpPr>
          <p:cNvPr id="4" name="スライド番号プレースホルダー 3">
            <a:extLst>
              <a:ext uri="{FF2B5EF4-FFF2-40B4-BE49-F238E27FC236}">
                <a16:creationId xmlns:a16="http://schemas.microsoft.com/office/drawing/2014/main" id="{B41E591D-7EE0-4AA5-9EF3-07B5E49C96B1}"/>
              </a:ext>
            </a:extLst>
          </p:cNvPr>
          <p:cNvSpPr>
            <a:spLocks noGrp="1"/>
          </p:cNvSpPr>
          <p:nvPr>
            <p:ph type="sldNum" sz="quarter" idx="12"/>
          </p:nvPr>
        </p:nvSpPr>
        <p:spPr/>
        <p:txBody>
          <a:bodyPr/>
          <a:lstStyle/>
          <a:p>
            <a:fld id="{D57F1E4F-1CFF-5643-939E-217C01CDF565}" type="slidenum">
              <a:rPr lang="en-US" smtClean="0"/>
              <a:pPr/>
              <a:t>19</a:t>
            </a:fld>
            <a:endParaRPr lang="en-US"/>
          </a:p>
        </p:txBody>
      </p:sp>
    </p:spTree>
    <p:extLst>
      <p:ext uri="{BB962C8B-B14F-4D97-AF65-F5344CB8AC3E}">
        <p14:creationId xmlns:p14="http://schemas.microsoft.com/office/powerpoint/2010/main" val="104649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5400" dirty="0"/>
              <a:t>施設紹介</a:t>
            </a:r>
          </a:p>
        </p:txBody>
      </p:sp>
      <p:pic>
        <p:nvPicPr>
          <p:cNvPr id="4" name="コンテンツ プレースホルダー 2"/>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444346" y="1846263"/>
            <a:ext cx="5363633" cy="40227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スライド番号プレースホルダー 2">
            <a:extLst>
              <a:ext uri="{FF2B5EF4-FFF2-40B4-BE49-F238E27FC236}">
                <a16:creationId xmlns:a16="http://schemas.microsoft.com/office/drawing/2014/main" id="{88ED569E-B45C-4A56-83B8-85C4C43A5A37}"/>
              </a:ext>
            </a:extLst>
          </p:cNvPr>
          <p:cNvSpPr>
            <a:spLocks noGrp="1"/>
          </p:cNvSpPr>
          <p:nvPr>
            <p:ph type="sldNum" sz="quarter" idx="12"/>
          </p:nvPr>
        </p:nvSpPr>
        <p:spPr/>
        <p:txBody>
          <a:bodyPr/>
          <a:lstStyle/>
          <a:p>
            <a:fld id="{519954A3-9DFD-4C44-94BA-B95130A3BA1C}" type="slidenum">
              <a:rPr lang="en-US" smtClean="0"/>
              <a:t>2</a:t>
            </a:fld>
            <a:endParaRPr lang="en-US"/>
          </a:p>
        </p:txBody>
      </p:sp>
    </p:spTree>
    <p:extLst>
      <p:ext uri="{BB962C8B-B14F-4D97-AF65-F5344CB8AC3E}">
        <p14:creationId xmlns:p14="http://schemas.microsoft.com/office/powerpoint/2010/main" val="662305913"/>
      </p:ext>
    </p:extLst>
  </p:cSld>
  <p:clrMapOvr>
    <a:masterClrMapping/>
  </p:clrMapOvr>
  <mc:AlternateContent xmlns:mc="http://schemas.openxmlformats.org/markup-compatibility/2006" xmlns:p14="http://schemas.microsoft.com/office/powerpoint/2010/main">
    <mc:Choice Requires="p14">
      <p:transition spd="slow" p14:dur="2000" advTm="17059"/>
    </mc:Choice>
    <mc:Fallback xmlns="">
      <p:transition spd="slow" advTm="1705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3EE202-D241-8B4B-BA8E-ECBAD0F76E44}"/>
              </a:ext>
            </a:extLst>
          </p:cNvPr>
          <p:cNvSpPr>
            <a:spLocks noGrp="1"/>
          </p:cNvSpPr>
          <p:nvPr>
            <p:ph type="title"/>
          </p:nvPr>
        </p:nvSpPr>
        <p:spPr>
          <a:xfrm>
            <a:off x="229387" y="495896"/>
            <a:ext cx="10058400" cy="1450757"/>
          </a:xfrm>
        </p:spPr>
        <p:txBody>
          <a:bodyPr/>
          <a:lstStyle/>
          <a:p>
            <a:r>
              <a:rPr lang="ja-JP" altLang="en-US" sz="3600" dirty="0">
                <a:solidFill>
                  <a:schemeClr val="tx1"/>
                </a:solidFill>
              </a:rPr>
              <a:t>ご自宅に眠っていませんか？</a:t>
            </a:r>
            <a:r>
              <a:rPr lang="ja-JP" altLang="en-US" sz="3600" dirty="0"/>
              <a:t/>
            </a:r>
            <a:br>
              <a:rPr lang="ja-JP" altLang="en-US" sz="3600" dirty="0"/>
            </a:br>
            <a:endParaRPr kumimoji="1" lang="ja-JP" altLang="en-US" dirty="0"/>
          </a:p>
        </p:txBody>
      </p:sp>
      <p:pic>
        <p:nvPicPr>
          <p:cNvPr id="7" name="コンテンツ プレースホルダー 6">
            <a:extLst>
              <a:ext uri="{FF2B5EF4-FFF2-40B4-BE49-F238E27FC236}">
                <a16:creationId xmlns:a16="http://schemas.microsoft.com/office/drawing/2014/main" id="{8D1278FC-6889-44DC-A15C-4D0112CF03DC}"/>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479103" y="1730355"/>
            <a:ext cx="6179999" cy="3826222"/>
          </a:xfrm>
          <a:prstGeom prst="rect">
            <a:avLst/>
          </a:prstGeom>
        </p:spPr>
      </p:pic>
      <p:pic>
        <p:nvPicPr>
          <p:cNvPr id="8" name="図 7">
            <a:extLst>
              <a:ext uri="{FF2B5EF4-FFF2-40B4-BE49-F238E27FC236}">
                <a16:creationId xmlns:a16="http://schemas.microsoft.com/office/drawing/2014/main" id="{E6B5894E-56EA-43F4-8A76-70E31610C10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3817"/>
          <a:stretch/>
        </p:blipFill>
        <p:spPr>
          <a:xfrm>
            <a:off x="6898950" y="51541"/>
            <a:ext cx="5063663" cy="6754917"/>
          </a:xfrm>
          <a:prstGeom prst="rect">
            <a:avLst/>
          </a:prstGeom>
        </p:spPr>
      </p:pic>
      <p:sp>
        <p:nvSpPr>
          <p:cNvPr id="3" name="スライド番号プレースホルダー 2">
            <a:extLst>
              <a:ext uri="{FF2B5EF4-FFF2-40B4-BE49-F238E27FC236}">
                <a16:creationId xmlns:a16="http://schemas.microsoft.com/office/drawing/2014/main" id="{AE0892ED-613B-42D8-8134-DEBF52C363AD}"/>
              </a:ext>
            </a:extLst>
          </p:cNvPr>
          <p:cNvSpPr>
            <a:spLocks noGrp="1"/>
          </p:cNvSpPr>
          <p:nvPr>
            <p:ph type="sldNum" sz="quarter" idx="12"/>
          </p:nvPr>
        </p:nvSpPr>
        <p:spPr/>
        <p:txBody>
          <a:bodyPr/>
          <a:lstStyle/>
          <a:p>
            <a:fld id="{519954A3-9DFD-4C44-94BA-B95130A3BA1C}" type="slidenum">
              <a:rPr lang="en-US" smtClean="0"/>
              <a:t>20</a:t>
            </a:fld>
            <a:endParaRPr lang="en-US"/>
          </a:p>
        </p:txBody>
      </p:sp>
    </p:spTree>
    <p:extLst>
      <p:ext uri="{BB962C8B-B14F-4D97-AF65-F5344CB8AC3E}">
        <p14:creationId xmlns:p14="http://schemas.microsoft.com/office/powerpoint/2010/main" val="2148081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プレースホルダー 7" descr="手をつなげている 2 人のクローズアップ">
            <a:extLst>
              <a:ext uri="{FF2B5EF4-FFF2-40B4-BE49-F238E27FC236}">
                <a16:creationId xmlns:a16="http://schemas.microsoft.com/office/drawing/2014/main" id="{74BDC8DF-A918-A728-C967-313723518E8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52877" y="336096"/>
            <a:ext cx="11505293" cy="6054393"/>
          </a:xfrm>
          <a:prstGeom prst="rect">
            <a:avLst/>
          </a:prstGeom>
        </p:spPr>
      </p:pic>
      <p:sp>
        <p:nvSpPr>
          <p:cNvPr id="6" name="テキスト ボックス 5">
            <a:extLst>
              <a:ext uri="{FF2B5EF4-FFF2-40B4-BE49-F238E27FC236}">
                <a16:creationId xmlns:a16="http://schemas.microsoft.com/office/drawing/2014/main" id="{2269A813-E121-B823-E7A8-1361AFCD3B27}"/>
              </a:ext>
            </a:extLst>
          </p:cNvPr>
          <p:cNvSpPr txBox="1"/>
          <p:nvPr/>
        </p:nvSpPr>
        <p:spPr>
          <a:xfrm>
            <a:off x="754496" y="467511"/>
            <a:ext cx="60960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600" b="0" i="0" u="none" strike="noStrike" kern="1200" cap="none" spc="0" normalizeH="0" baseline="0" noProof="0" dirty="0">
                <a:ln>
                  <a:noFill/>
                </a:ln>
                <a:solidFill>
                  <a:prstClr val="white"/>
                </a:solidFill>
                <a:effectLst>
                  <a:glow rad="228600">
                    <a:prstClr val="white">
                      <a:alpha val="40000"/>
                    </a:prstClr>
                  </a:glow>
                  <a:outerShdw blurRad="50800" dist="50800" dir="5400000" algn="ctr" rotWithShape="0">
                    <a:srgbClr val="000000"/>
                  </a:outerShdw>
                  <a:reflection blurRad="6350" stA="60000" endA="900" endPos="58000" dir="5400000" sy="-100000" algn="bl" rotWithShape="0"/>
                </a:effectLst>
                <a:uLnTx/>
                <a:uFillTx/>
                <a:latin typeface="HG創英ﾌﾟﾚｾﾞﾝｽEB" panose="02020809000000000000" pitchFamily="17" charset="-128"/>
                <a:ea typeface="HG創英ﾌﾟﾚｾﾞﾝｽEB" panose="02020809000000000000" pitchFamily="17" charset="-128"/>
                <a:cs typeface="+mn-cs"/>
              </a:rPr>
              <a:t>最後に</a:t>
            </a:r>
            <a:endParaRPr kumimoji="0" lang="ja-JP" altLang="en-US" sz="9600" b="0" i="0" u="none" strike="noStrike" kern="1200" cap="none" spc="0" normalizeH="0" baseline="0" noProof="0" dirty="0">
              <a:ln>
                <a:noFill/>
              </a:ln>
              <a:solidFill>
                <a:prstClr val="white"/>
              </a:solidFill>
              <a:effectLst>
                <a:glow rad="228600">
                  <a:prstClr val="white">
                    <a:alpha val="40000"/>
                  </a:prstClr>
                </a:glow>
                <a:outerShdw blurRad="50800" dist="50800" dir="5400000" algn="ctr" rotWithShape="0">
                  <a:srgbClr val="000000"/>
                </a:outerShdw>
                <a:reflection blurRad="6350" stA="60000" endA="900" endPos="58000" dir="5400000" sy="-100000" algn="bl" rotWithShape="0"/>
              </a:effectLst>
              <a:uLnTx/>
              <a:uFillTx/>
              <a:latin typeface="HG創英ﾌﾟﾚｾﾞﾝｽEB" panose="02020809000000000000" pitchFamily="17" charset="-128"/>
              <a:ea typeface="HG創英ﾌﾟﾚｾﾞﾝｽEB" panose="02020809000000000000" pitchFamily="17" charset="-128"/>
              <a:cs typeface="+mn-cs"/>
            </a:endParaRPr>
          </a:p>
        </p:txBody>
      </p:sp>
      <p:sp>
        <p:nvSpPr>
          <p:cNvPr id="3" name="スライド番号プレースホルダー 2">
            <a:extLst>
              <a:ext uri="{FF2B5EF4-FFF2-40B4-BE49-F238E27FC236}">
                <a16:creationId xmlns:a16="http://schemas.microsoft.com/office/drawing/2014/main" id="{85F757AF-0AA0-4101-BA7F-8C6749087783}"/>
              </a:ext>
            </a:extLst>
          </p:cNvPr>
          <p:cNvSpPr>
            <a:spLocks noGrp="1"/>
          </p:cNvSpPr>
          <p:nvPr>
            <p:ph type="sldNum" sz="quarter" idx="12"/>
          </p:nvPr>
        </p:nvSpPr>
        <p:spPr/>
        <p:txBody>
          <a:bodyPr/>
          <a:lstStyle/>
          <a:p>
            <a:fld id="{D57F1E4F-1CFF-5643-939E-217C01CDF565}" type="slidenum">
              <a:rPr lang="en-US" smtClean="0"/>
              <a:pPr/>
              <a:t>21</a:t>
            </a:fld>
            <a:endParaRPr lang="en-US"/>
          </a:p>
        </p:txBody>
      </p:sp>
    </p:spTree>
    <p:extLst>
      <p:ext uri="{BB962C8B-B14F-4D97-AF65-F5344CB8AC3E}">
        <p14:creationId xmlns:p14="http://schemas.microsoft.com/office/powerpoint/2010/main" val="4048378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対角を丸める 3">
            <a:extLst>
              <a:ext uri="{FF2B5EF4-FFF2-40B4-BE49-F238E27FC236}">
                <a16:creationId xmlns:a16="http://schemas.microsoft.com/office/drawing/2014/main" id="{FB6064FD-D96B-A187-78E0-3A498816D07E}"/>
              </a:ext>
            </a:extLst>
          </p:cNvPr>
          <p:cNvSpPr/>
          <p:nvPr/>
        </p:nvSpPr>
        <p:spPr>
          <a:xfrm>
            <a:off x="391886" y="740229"/>
            <a:ext cx="10784115" cy="5227183"/>
          </a:xfrm>
          <a:prstGeom prst="round2DiagRect">
            <a:avLst/>
          </a:prstGeom>
          <a:solidFill>
            <a:schemeClr val="accent2">
              <a:lumMod val="20000"/>
              <a:lumOff val="80000"/>
              <a:alpha val="50000"/>
            </a:schemeClr>
          </a:solidFill>
          <a:ln>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 name="タイトル 1">
            <a:extLst>
              <a:ext uri="{FF2B5EF4-FFF2-40B4-BE49-F238E27FC236}">
                <a16:creationId xmlns:a16="http://schemas.microsoft.com/office/drawing/2014/main" id="{70A5BFB9-1345-9419-4E25-51A63F97436B}"/>
              </a:ext>
            </a:extLst>
          </p:cNvPr>
          <p:cNvSpPr>
            <a:spLocks noGrp="1"/>
          </p:cNvSpPr>
          <p:nvPr>
            <p:ph type="ctrTitle" idx="4294967295"/>
          </p:nvPr>
        </p:nvSpPr>
        <p:spPr>
          <a:xfrm>
            <a:off x="682170" y="1377269"/>
            <a:ext cx="11117944" cy="4103461"/>
          </a:xfrm>
        </p:spPr>
        <p:txBody>
          <a:bodyPr>
            <a:normAutofit fontScale="90000"/>
          </a:bodyPr>
          <a:lstStyle/>
          <a:p>
            <a:r>
              <a:rPr lang="en-US" altLang="ja-JP" sz="5400" dirty="0"/>
              <a:t/>
            </a:r>
            <a:br>
              <a:rPr lang="en-US" altLang="ja-JP" sz="5400" dirty="0"/>
            </a:br>
            <a:r>
              <a:rPr lang="en-US" altLang="ja-JP" sz="5400" dirty="0"/>
              <a:t/>
            </a:r>
            <a:br>
              <a:rPr lang="en-US" altLang="ja-JP" sz="5400" dirty="0"/>
            </a:br>
            <a:r>
              <a:rPr lang="ja-JP" altLang="en-US" sz="5400" dirty="0"/>
              <a:t>私たちは</a:t>
            </a:r>
            <a:r>
              <a:rPr lang="en-US" altLang="ja-JP" sz="5400" dirty="0"/>
              <a:t/>
            </a:r>
            <a:br>
              <a:rPr lang="en-US" altLang="ja-JP" sz="5400" dirty="0"/>
            </a:br>
            <a:r>
              <a:rPr lang="en-US" altLang="ja-JP" sz="5400" dirty="0"/>
              <a:t/>
            </a:r>
            <a:br>
              <a:rPr lang="en-US" altLang="ja-JP" sz="5400" dirty="0"/>
            </a:br>
            <a:r>
              <a:rPr lang="ja-JP" altLang="en-US" sz="5400"/>
              <a:t>検診結果から</a:t>
            </a:r>
            <a:r>
              <a:rPr lang="en-US" altLang="ja-JP" sz="5400" dirty="0"/>
              <a:t/>
            </a:r>
            <a:br>
              <a:rPr lang="en-US" altLang="ja-JP" sz="5400" dirty="0"/>
            </a:br>
            <a:r>
              <a:rPr lang="en-US" altLang="ja-JP" sz="5400" dirty="0"/>
              <a:t/>
            </a:r>
            <a:br>
              <a:rPr lang="en-US" altLang="ja-JP" sz="5400" dirty="0"/>
            </a:br>
            <a:r>
              <a:rPr lang="ja-JP" altLang="en-US" sz="5400" dirty="0"/>
              <a:t>将来起こりうるかもしれない病気を予測し</a:t>
            </a:r>
            <a:r>
              <a:rPr lang="en-US" altLang="ja-JP" sz="5400" dirty="0"/>
              <a:t/>
            </a:r>
            <a:br>
              <a:rPr lang="en-US" altLang="ja-JP" sz="5400" dirty="0"/>
            </a:br>
            <a:r>
              <a:rPr lang="en-US" altLang="ja-JP" sz="5400" dirty="0"/>
              <a:t/>
            </a:r>
            <a:br>
              <a:rPr lang="en-US" altLang="ja-JP" sz="5400" dirty="0"/>
            </a:br>
            <a:r>
              <a:rPr lang="ja-JP" altLang="en-US" sz="5400" dirty="0"/>
              <a:t>自ら予防対策を立てることが可能です</a:t>
            </a:r>
          </a:p>
        </p:txBody>
      </p:sp>
      <p:sp>
        <p:nvSpPr>
          <p:cNvPr id="3" name="スライド番号プレースホルダー 2">
            <a:extLst>
              <a:ext uri="{FF2B5EF4-FFF2-40B4-BE49-F238E27FC236}">
                <a16:creationId xmlns:a16="http://schemas.microsoft.com/office/drawing/2014/main" id="{153D6219-D2A9-4E4D-9A2B-8219EC87EC7E}"/>
              </a:ext>
            </a:extLst>
          </p:cNvPr>
          <p:cNvSpPr>
            <a:spLocks noGrp="1"/>
          </p:cNvSpPr>
          <p:nvPr>
            <p:ph type="sldNum" sz="quarter" idx="12"/>
          </p:nvPr>
        </p:nvSpPr>
        <p:spPr/>
        <p:txBody>
          <a:bodyPr/>
          <a:lstStyle/>
          <a:p>
            <a:fld id="{D57F1E4F-1CFF-5643-939E-217C01CDF565}" type="slidenum">
              <a:rPr lang="en-US" smtClean="0"/>
              <a:pPr/>
              <a:t>22</a:t>
            </a:fld>
            <a:endParaRPr lang="en-US"/>
          </a:p>
        </p:txBody>
      </p:sp>
    </p:spTree>
    <p:extLst>
      <p:ext uri="{BB962C8B-B14F-4D97-AF65-F5344CB8AC3E}">
        <p14:creationId xmlns:p14="http://schemas.microsoft.com/office/powerpoint/2010/main" val="2844875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9D27BB3C-D341-CE14-DD95-742A317F52D0}"/>
              </a:ext>
            </a:extLst>
          </p:cNvPr>
          <p:cNvSpPr>
            <a:spLocks noGrp="1"/>
          </p:cNvSpPr>
          <p:nvPr>
            <p:ph idx="4294967295"/>
          </p:nvPr>
        </p:nvSpPr>
        <p:spPr>
          <a:xfrm>
            <a:off x="261257" y="333829"/>
            <a:ext cx="11930743" cy="6328228"/>
          </a:xfrm>
        </p:spPr>
        <p:txBody>
          <a:bodyPr>
            <a:normAutofit fontScale="92500" lnSpcReduction="20000"/>
          </a:bodyPr>
          <a:lstStyle/>
          <a:p>
            <a:pPr marL="0" indent="0">
              <a:buNone/>
            </a:pPr>
            <a:r>
              <a:rPr lang="ja-JP" altLang="en-US" sz="3900" b="1" dirty="0">
                <a:solidFill>
                  <a:srgbClr val="CC0000"/>
                </a:solidFill>
              </a:rPr>
              <a:t>「自分は健康なはず」</a:t>
            </a:r>
            <a:endParaRPr lang="en-US" altLang="ja-JP" sz="3900" b="1" dirty="0">
              <a:solidFill>
                <a:srgbClr val="CC0000"/>
              </a:solidFill>
            </a:endParaRPr>
          </a:p>
          <a:p>
            <a:pPr marL="0" indent="0">
              <a:buNone/>
            </a:pPr>
            <a:r>
              <a:rPr lang="ja-JP" altLang="en-US" sz="3900" b="1" dirty="0">
                <a:solidFill>
                  <a:srgbClr val="CC0000"/>
                </a:solidFill>
              </a:rPr>
              <a:t>「去年受けたし、今年は受けなくてもいいか」</a:t>
            </a:r>
            <a:r>
              <a:rPr lang="ja-JP" altLang="en-US" sz="2800" b="1" dirty="0">
                <a:solidFill>
                  <a:srgbClr val="CC0000"/>
                </a:solidFill>
              </a:rPr>
              <a:t>と</a:t>
            </a:r>
            <a:endParaRPr lang="en-US" altLang="ja-JP" sz="2800" b="1" dirty="0">
              <a:solidFill>
                <a:srgbClr val="CC0000"/>
              </a:solidFill>
            </a:endParaRPr>
          </a:p>
          <a:p>
            <a:pPr marL="0" indent="0">
              <a:buNone/>
            </a:pPr>
            <a:r>
              <a:rPr lang="ja-JP" altLang="en-US" b="1" dirty="0">
                <a:solidFill>
                  <a:srgbClr val="CC0000"/>
                </a:solidFill>
              </a:rPr>
              <a:t>　　　　　　　　　　　　　　　　　　　　　　　　　　　　　　　　　　</a:t>
            </a:r>
            <a:r>
              <a:rPr lang="ja-JP" altLang="en-US" sz="2800" b="1" dirty="0">
                <a:solidFill>
                  <a:srgbClr val="CC0000"/>
                </a:solidFill>
              </a:rPr>
              <a:t>誰しもが思うものです</a:t>
            </a:r>
            <a:endParaRPr lang="en-US" altLang="ja-JP" sz="2800" b="1" dirty="0">
              <a:solidFill>
                <a:srgbClr val="CC0000"/>
              </a:solidFill>
            </a:endParaRPr>
          </a:p>
          <a:p>
            <a:pPr marL="0" indent="0">
              <a:buNone/>
            </a:pPr>
            <a:endParaRPr lang="en-US" altLang="ja-JP" sz="2800" b="1" dirty="0">
              <a:solidFill>
                <a:srgbClr val="CC0000"/>
              </a:solidFill>
            </a:endParaRPr>
          </a:p>
          <a:p>
            <a:pPr marL="0" indent="0">
              <a:buNone/>
            </a:pPr>
            <a:r>
              <a:rPr lang="ja-JP" altLang="en-US" b="1" dirty="0">
                <a:solidFill>
                  <a:srgbClr val="CC0000"/>
                </a:solidFill>
              </a:rPr>
              <a:t>しかし</a:t>
            </a:r>
            <a:endParaRPr lang="en-US" altLang="ja-JP" sz="2800" b="1" dirty="0">
              <a:solidFill>
                <a:srgbClr val="CC0000"/>
              </a:solidFill>
            </a:endParaRPr>
          </a:p>
          <a:p>
            <a:pPr marL="0" indent="0">
              <a:buNone/>
            </a:pPr>
            <a:r>
              <a:rPr lang="ja-JP" altLang="en-US" sz="4800" b="1" u="sng" dirty="0">
                <a:solidFill>
                  <a:schemeClr val="tx1">
                    <a:lumMod val="85000"/>
                    <a:lumOff val="15000"/>
                  </a:schemeClr>
                </a:solidFill>
              </a:rPr>
              <a:t>検診は健康長寿への第一歩</a:t>
            </a:r>
            <a:r>
              <a:rPr lang="ja-JP" altLang="en-US" sz="2800" b="1" dirty="0">
                <a:solidFill>
                  <a:srgbClr val="CC0000"/>
                </a:solidFill>
              </a:rPr>
              <a:t>です</a:t>
            </a:r>
            <a:endParaRPr lang="en-US" altLang="ja-JP" sz="2800" b="1" dirty="0">
              <a:solidFill>
                <a:srgbClr val="CC0000"/>
              </a:solidFill>
            </a:endParaRPr>
          </a:p>
          <a:p>
            <a:pPr marL="0" indent="0">
              <a:buNone/>
            </a:pPr>
            <a:endParaRPr lang="en-US" altLang="ja-JP" sz="2800" b="1" dirty="0">
              <a:solidFill>
                <a:srgbClr val="CC0000"/>
              </a:solidFill>
            </a:endParaRPr>
          </a:p>
          <a:p>
            <a:pPr marL="0" indent="0">
              <a:buNone/>
            </a:pPr>
            <a:r>
              <a:rPr lang="ja-JP" altLang="en-US" sz="3900" b="1" u="sng" dirty="0">
                <a:solidFill>
                  <a:schemeClr val="tx1">
                    <a:lumMod val="85000"/>
                    <a:lumOff val="15000"/>
                  </a:schemeClr>
                </a:solidFill>
              </a:rPr>
              <a:t>体の健康維持のため、毎年受けることに</a:t>
            </a:r>
            <a:endParaRPr lang="en-US" altLang="ja-JP" sz="3900" b="1" u="sng" dirty="0">
              <a:solidFill>
                <a:schemeClr val="tx1">
                  <a:lumMod val="85000"/>
                  <a:lumOff val="15000"/>
                </a:schemeClr>
              </a:solidFill>
            </a:endParaRPr>
          </a:p>
          <a:p>
            <a:pPr marL="0" indent="0">
              <a:buNone/>
            </a:pPr>
            <a:r>
              <a:rPr lang="ja-JP" altLang="en-US" sz="3900" b="1" dirty="0">
                <a:solidFill>
                  <a:schemeClr val="tx1">
                    <a:lumMod val="85000"/>
                    <a:lumOff val="15000"/>
                  </a:schemeClr>
                </a:solidFill>
              </a:rPr>
              <a:t>　　　　　　　　　　　　　　　　　　　　　　</a:t>
            </a:r>
            <a:r>
              <a:rPr lang="ja-JP" altLang="en-US" sz="3900" b="1" u="sng" dirty="0">
                <a:solidFill>
                  <a:schemeClr val="tx1">
                    <a:lumMod val="85000"/>
                    <a:lumOff val="15000"/>
                  </a:schemeClr>
                </a:solidFill>
              </a:rPr>
              <a:t>意味があるのです</a:t>
            </a:r>
            <a:endParaRPr lang="en-US" altLang="ja-JP" sz="3900" b="1" u="sng" dirty="0">
              <a:solidFill>
                <a:schemeClr val="tx1">
                  <a:lumMod val="85000"/>
                  <a:lumOff val="15000"/>
                </a:schemeClr>
              </a:solidFill>
            </a:endParaRPr>
          </a:p>
          <a:p>
            <a:endParaRPr lang="en-US" altLang="ja-JP" sz="2800" b="1" dirty="0">
              <a:solidFill>
                <a:srgbClr val="CC0000"/>
              </a:solidFill>
            </a:endParaRPr>
          </a:p>
          <a:p>
            <a:pPr marL="0" indent="0">
              <a:buNone/>
            </a:pPr>
            <a:r>
              <a:rPr lang="ja-JP" altLang="en-US" sz="3000" b="1" dirty="0">
                <a:solidFill>
                  <a:srgbClr val="CC0000"/>
                </a:solidFill>
              </a:rPr>
              <a:t>自覚症状のない病気を見つけるためには</a:t>
            </a:r>
            <a:endParaRPr lang="en-US" altLang="ja-JP" sz="3000" b="1" dirty="0">
              <a:solidFill>
                <a:srgbClr val="CC0000"/>
              </a:solidFill>
            </a:endParaRPr>
          </a:p>
          <a:p>
            <a:pPr marL="0" indent="0">
              <a:buNone/>
            </a:pPr>
            <a:r>
              <a:rPr lang="ja-JP" altLang="en-US" sz="3000" b="1" dirty="0">
                <a:solidFill>
                  <a:srgbClr val="CC0000"/>
                </a:solidFill>
              </a:rPr>
              <a:t>　　　　　　　　　　　　　　　　　　　　　　　　　　定期的に受け続けることが大切です</a:t>
            </a:r>
          </a:p>
        </p:txBody>
      </p:sp>
      <p:sp>
        <p:nvSpPr>
          <p:cNvPr id="2" name="スライド番号プレースホルダー 1">
            <a:extLst>
              <a:ext uri="{FF2B5EF4-FFF2-40B4-BE49-F238E27FC236}">
                <a16:creationId xmlns:a16="http://schemas.microsoft.com/office/drawing/2014/main" id="{68773ABD-7E6D-4C00-8941-149C65DE98C9}"/>
              </a:ext>
            </a:extLst>
          </p:cNvPr>
          <p:cNvSpPr>
            <a:spLocks noGrp="1"/>
          </p:cNvSpPr>
          <p:nvPr>
            <p:ph type="sldNum" sz="quarter" idx="12"/>
          </p:nvPr>
        </p:nvSpPr>
        <p:spPr/>
        <p:txBody>
          <a:bodyPr/>
          <a:lstStyle/>
          <a:p>
            <a:fld id="{D57F1E4F-1CFF-5643-939E-217C01CDF565}" type="slidenum">
              <a:rPr lang="en-US" smtClean="0"/>
              <a:pPr/>
              <a:t>23</a:t>
            </a:fld>
            <a:endParaRPr lang="en-US"/>
          </a:p>
        </p:txBody>
      </p:sp>
    </p:spTree>
    <p:extLst>
      <p:ext uri="{BB962C8B-B14F-4D97-AF65-F5344CB8AC3E}">
        <p14:creationId xmlns:p14="http://schemas.microsoft.com/office/powerpoint/2010/main" val="286055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929390" y="3165862"/>
            <a:ext cx="11462196" cy="1423987"/>
          </a:xfrm>
        </p:spPr>
        <p:txBody>
          <a:bodyPr>
            <a:normAutofit fontScale="90000"/>
          </a:bodyPr>
          <a:lstStyle/>
          <a:p>
            <a:r>
              <a:rPr kumimoji="1" lang="ja-JP" altLang="en-US" dirty="0">
                <a:solidFill>
                  <a:schemeClr val="accent1"/>
                </a:solidFill>
              </a:rPr>
              <a:t>　　　</a:t>
            </a:r>
            <a:r>
              <a:rPr kumimoji="1" lang="ja-JP" altLang="en-US" sz="4900" b="1" dirty="0">
                <a:gradFill flip="none" rotWithShape="1">
                  <a:gsLst>
                    <a:gs pos="26000">
                      <a:schemeClr val="accent1">
                        <a:lumMod val="60000"/>
                        <a:lumOff val="40000"/>
                      </a:schemeClr>
                    </a:gs>
                    <a:gs pos="37000">
                      <a:schemeClr val="accent1">
                        <a:lumMod val="89000"/>
                      </a:schemeClr>
                    </a:gs>
                    <a:gs pos="21670">
                      <a:srgbClr val="F1DA04"/>
                    </a:gs>
                    <a:gs pos="10140">
                      <a:srgbClr val="FFC000"/>
                    </a:gs>
                    <a:gs pos="55000">
                      <a:srgbClr val="FFC000"/>
                    </a:gs>
                    <a:gs pos="82000">
                      <a:schemeClr val="accent1">
                        <a:lumMod val="70000"/>
                      </a:schemeClr>
                    </a:gs>
                  </a:gsLst>
                  <a:path path="circle">
                    <a:fillToRect l="50000" t="50000" r="50000" b="50000"/>
                  </a:path>
                  <a:tileRect/>
                </a:gradFill>
                <a:effectLst>
                  <a:glow rad="139700">
                    <a:schemeClr val="accent3">
                      <a:satMod val="175000"/>
                      <a:alpha val="40000"/>
                    </a:schemeClr>
                  </a:glow>
                  <a:innerShdw blurRad="63500" dist="50800" dir="16200000">
                    <a:prstClr val="black">
                      <a:alpha val="50000"/>
                    </a:prstClr>
                  </a:innerShdw>
                  <a:reflection blurRad="6350" stA="60000" endA="900" endPos="58000" dir="5400000" sy="-100000" algn="bl" rotWithShape="0"/>
                </a:effectLst>
              </a:rPr>
              <a:t>ご清聴ありがとうございました</a:t>
            </a:r>
            <a:r>
              <a:rPr kumimoji="1" lang="en-US" altLang="ja-JP" sz="4900" b="1" dirty="0">
                <a:gradFill flip="none" rotWithShape="1">
                  <a:gsLst>
                    <a:gs pos="26000">
                      <a:schemeClr val="accent1">
                        <a:lumMod val="60000"/>
                        <a:lumOff val="40000"/>
                      </a:schemeClr>
                    </a:gs>
                    <a:gs pos="37000">
                      <a:schemeClr val="accent1">
                        <a:lumMod val="89000"/>
                      </a:schemeClr>
                    </a:gs>
                    <a:gs pos="21670">
                      <a:srgbClr val="F1DA04"/>
                    </a:gs>
                    <a:gs pos="10140">
                      <a:srgbClr val="FFC000"/>
                    </a:gs>
                    <a:gs pos="55000">
                      <a:srgbClr val="FFC000"/>
                    </a:gs>
                    <a:gs pos="82000">
                      <a:schemeClr val="accent1">
                        <a:lumMod val="70000"/>
                      </a:schemeClr>
                    </a:gs>
                  </a:gsLst>
                  <a:path path="circle">
                    <a:fillToRect l="50000" t="50000" r="50000" b="50000"/>
                  </a:path>
                  <a:tileRect/>
                </a:gradFill>
                <a:effectLst>
                  <a:glow rad="139700">
                    <a:schemeClr val="accent3">
                      <a:satMod val="175000"/>
                      <a:alpha val="40000"/>
                    </a:schemeClr>
                  </a:glow>
                  <a:innerShdw blurRad="63500" dist="50800" dir="16200000">
                    <a:prstClr val="black">
                      <a:alpha val="50000"/>
                    </a:prstClr>
                  </a:innerShdw>
                  <a:reflection blurRad="6350" stA="60000" endA="900" endPos="58000" dir="5400000" sy="-100000" algn="bl" rotWithShape="0"/>
                </a:effectLst>
              </a:rPr>
              <a:t/>
            </a:r>
            <a:br>
              <a:rPr kumimoji="1" lang="en-US" altLang="ja-JP" sz="4900" b="1" dirty="0">
                <a:gradFill flip="none" rotWithShape="1">
                  <a:gsLst>
                    <a:gs pos="26000">
                      <a:schemeClr val="accent1">
                        <a:lumMod val="60000"/>
                        <a:lumOff val="40000"/>
                      </a:schemeClr>
                    </a:gs>
                    <a:gs pos="37000">
                      <a:schemeClr val="accent1">
                        <a:lumMod val="89000"/>
                      </a:schemeClr>
                    </a:gs>
                    <a:gs pos="21670">
                      <a:srgbClr val="F1DA04"/>
                    </a:gs>
                    <a:gs pos="10140">
                      <a:srgbClr val="FFC000"/>
                    </a:gs>
                    <a:gs pos="55000">
                      <a:srgbClr val="FFC000"/>
                    </a:gs>
                    <a:gs pos="82000">
                      <a:schemeClr val="accent1">
                        <a:lumMod val="70000"/>
                      </a:schemeClr>
                    </a:gs>
                  </a:gsLst>
                  <a:path path="circle">
                    <a:fillToRect l="50000" t="50000" r="50000" b="50000"/>
                  </a:path>
                  <a:tileRect/>
                </a:gradFill>
                <a:effectLst>
                  <a:glow rad="139700">
                    <a:schemeClr val="accent3">
                      <a:satMod val="175000"/>
                      <a:alpha val="40000"/>
                    </a:schemeClr>
                  </a:glow>
                  <a:innerShdw blurRad="63500" dist="50800" dir="16200000">
                    <a:prstClr val="black">
                      <a:alpha val="50000"/>
                    </a:prstClr>
                  </a:innerShdw>
                  <a:reflection blurRad="6350" stA="60000" endA="900" endPos="58000" dir="5400000" sy="-100000" algn="bl" rotWithShape="0"/>
                </a:effectLst>
              </a:rPr>
            </a:br>
            <a:r>
              <a:rPr kumimoji="1" lang="en-US" altLang="ja-JP" sz="4900" b="1" dirty="0">
                <a:gradFill flip="none" rotWithShape="1">
                  <a:gsLst>
                    <a:gs pos="26000">
                      <a:schemeClr val="accent1">
                        <a:lumMod val="60000"/>
                        <a:lumOff val="40000"/>
                      </a:schemeClr>
                    </a:gs>
                    <a:gs pos="37000">
                      <a:schemeClr val="accent1">
                        <a:lumMod val="89000"/>
                      </a:schemeClr>
                    </a:gs>
                    <a:gs pos="21670">
                      <a:srgbClr val="F1DA04"/>
                    </a:gs>
                    <a:gs pos="10140">
                      <a:srgbClr val="FFC000"/>
                    </a:gs>
                    <a:gs pos="55000">
                      <a:srgbClr val="FFC000"/>
                    </a:gs>
                    <a:gs pos="82000">
                      <a:schemeClr val="accent1">
                        <a:lumMod val="70000"/>
                      </a:schemeClr>
                    </a:gs>
                  </a:gsLst>
                  <a:path path="circle">
                    <a:fillToRect l="50000" t="50000" r="50000" b="50000"/>
                  </a:path>
                  <a:tileRect/>
                </a:gradFill>
                <a:effectLst>
                  <a:glow rad="139700">
                    <a:schemeClr val="accent3">
                      <a:satMod val="175000"/>
                      <a:alpha val="40000"/>
                    </a:schemeClr>
                  </a:glow>
                  <a:innerShdw blurRad="63500" dist="50800" dir="16200000">
                    <a:prstClr val="black">
                      <a:alpha val="50000"/>
                    </a:prstClr>
                  </a:innerShdw>
                  <a:reflection blurRad="6350" stA="60000" endA="900" endPos="58000" dir="5400000" sy="-100000" algn="bl" rotWithShape="0"/>
                </a:effectLst>
              </a:rPr>
              <a:t/>
            </a:r>
            <a:br>
              <a:rPr kumimoji="1" lang="en-US" altLang="ja-JP" sz="4900" b="1" dirty="0">
                <a:gradFill flip="none" rotWithShape="1">
                  <a:gsLst>
                    <a:gs pos="26000">
                      <a:schemeClr val="accent1">
                        <a:lumMod val="60000"/>
                        <a:lumOff val="40000"/>
                      </a:schemeClr>
                    </a:gs>
                    <a:gs pos="37000">
                      <a:schemeClr val="accent1">
                        <a:lumMod val="89000"/>
                      </a:schemeClr>
                    </a:gs>
                    <a:gs pos="21670">
                      <a:srgbClr val="F1DA04"/>
                    </a:gs>
                    <a:gs pos="10140">
                      <a:srgbClr val="FFC000"/>
                    </a:gs>
                    <a:gs pos="55000">
                      <a:srgbClr val="FFC000"/>
                    </a:gs>
                    <a:gs pos="82000">
                      <a:schemeClr val="accent1">
                        <a:lumMod val="70000"/>
                      </a:schemeClr>
                    </a:gs>
                  </a:gsLst>
                  <a:path path="circle">
                    <a:fillToRect l="50000" t="50000" r="50000" b="50000"/>
                  </a:path>
                  <a:tileRect/>
                </a:gradFill>
                <a:effectLst>
                  <a:glow rad="139700">
                    <a:schemeClr val="accent3">
                      <a:satMod val="175000"/>
                      <a:alpha val="40000"/>
                    </a:schemeClr>
                  </a:glow>
                  <a:innerShdw blurRad="63500" dist="50800" dir="16200000">
                    <a:prstClr val="black">
                      <a:alpha val="50000"/>
                    </a:prstClr>
                  </a:innerShdw>
                  <a:reflection blurRad="6350" stA="60000" endA="900" endPos="58000" dir="5400000" sy="-100000" algn="bl" rotWithShape="0"/>
                </a:effectLst>
              </a:rPr>
            </a:br>
            <a:r>
              <a:rPr kumimoji="1" lang="en-US" altLang="ja-JP" sz="4900" b="1" dirty="0">
                <a:gradFill flip="none" rotWithShape="1">
                  <a:gsLst>
                    <a:gs pos="26000">
                      <a:schemeClr val="accent1">
                        <a:lumMod val="60000"/>
                        <a:lumOff val="40000"/>
                      </a:schemeClr>
                    </a:gs>
                    <a:gs pos="37000">
                      <a:schemeClr val="accent1">
                        <a:lumMod val="89000"/>
                      </a:schemeClr>
                    </a:gs>
                    <a:gs pos="21670">
                      <a:srgbClr val="F1DA04"/>
                    </a:gs>
                    <a:gs pos="10140">
                      <a:srgbClr val="FFC000"/>
                    </a:gs>
                    <a:gs pos="55000">
                      <a:srgbClr val="FFC000"/>
                    </a:gs>
                    <a:gs pos="82000">
                      <a:schemeClr val="accent1">
                        <a:lumMod val="70000"/>
                      </a:schemeClr>
                    </a:gs>
                  </a:gsLst>
                  <a:path path="circle">
                    <a:fillToRect l="50000" t="50000" r="50000" b="50000"/>
                  </a:path>
                  <a:tileRect/>
                </a:gradFill>
                <a:effectLst>
                  <a:glow rad="139700">
                    <a:schemeClr val="accent3">
                      <a:satMod val="175000"/>
                      <a:alpha val="40000"/>
                    </a:schemeClr>
                  </a:glow>
                  <a:innerShdw blurRad="63500" dist="50800" dir="16200000">
                    <a:prstClr val="black">
                      <a:alpha val="50000"/>
                    </a:prstClr>
                  </a:innerShdw>
                  <a:reflection blurRad="6350" stA="60000" endA="900" endPos="58000" dir="5400000" sy="-100000" algn="bl" rotWithShape="0"/>
                </a:effectLst>
              </a:rPr>
              <a:t/>
            </a:r>
            <a:br>
              <a:rPr kumimoji="1" lang="en-US" altLang="ja-JP" sz="4900" b="1" dirty="0">
                <a:gradFill flip="none" rotWithShape="1">
                  <a:gsLst>
                    <a:gs pos="26000">
                      <a:schemeClr val="accent1">
                        <a:lumMod val="60000"/>
                        <a:lumOff val="40000"/>
                      </a:schemeClr>
                    </a:gs>
                    <a:gs pos="37000">
                      <a:schemeClr val="accent1">
                        <a:lumMod val="89000"/>
                      </a:schemeClr>
                    </a:gs>
                    <a:gs pos="21670">
                      <a:srgbClr val="F1DA04"/>
                    </a:gs>
                    <a:gs pos="10140">
                      <a:srgbClr val="FFC000"/>
                    </a:gs>
                    <a:gs pos="55000">
                      <a:srgbClr val="FFC000"/>
                    </a:gs>
                    <a:gs pos="82000">
                      <a:schemeClr val="accent1">
                        <a:lumMod val="70000"/>
                      </a:schemeClr>
                    </a:gs>
                  </a:gsLst>
                  <a:path path="circle">
                    <a:fillToRect l="50000" t="50000" r="50000" b="50000"/>
                  </a:path>
                  <a:tileRect/>
                </a:gradFill>
                <a:effectLst>
                  <a:glow rad="139700">
                    <a:schemeClr val="accent3">
                      <a:satMod val="175000"/>
                      <a:alpha val="40000"/>
                    </a:schemeClr>
                  </a:glow>
                  <a:innerShdw blurRad="63500" dist="50800" dir="16200000">
                    <a:prstClr val="black">
                      <a:alpha val="50000"/>
                    </a:prstClr>
                  </a:innerShdw>
                  <a:reflection blurRad="6350" stA="60000" endA="900" endPos="58000" dir="5400000" sy="-100000" algn="bl" rotWithShape="0"/>
                </a:effectLst>
              </a:rPr>
            </a:br>
            <a:r>
              <a:rPr kumimoji="1" lang="ja-JP" altLang="en-US" sz="4900" b="1" dirty="0">
                <a:gradFill flip="none" rotWithShape="1">
                  <a:gsLst>
                    <a:gs pos="26000">
                      <a:schemeClr val="accent1">
                        <a:lumMod val="60000"/>
                        <a:lumOff val="40000"/>
                      </a:schemeClr>
                    </a:gs>
                    <a:gs pos="37000">
                      <a:schemeClr val="accent1">
                        <a:lumMod val="89000"/>
                      </a:schemeClr>
                    </a:gs>
                    <a:gs pos="21670">
                      <a:srgbClr val="F1DA04"/>
                    </a:gs>
                    <a:gs pos="10140">
                      <a:srgbClr val="FFC000"/>
                    </a:gs>
                    <a:gs pos="55000">
                      <a:srgbClr val="FFC000"/>
                    </a:gs>
                    <a:gs pos="82000">
                      <a:schemeClr val="accent1">
                        <a:lumMod val="70000"/>
                      </a:schemeClr>
                    </a:gs>
                  </a:gsLst>
                  <a:path path="circle">
                    <a:fillToRect l="50000" t="50000" r="50000" b="50000"/>
                  </a:path>
                  <a:tileRect/>
                </a:gradFill>
                <a:effectLst>
                  <a:glow rad="139700">
                    <a:schemeClr val="accent3">
                      <a:satMod val="175000"/>
                      <a:alpha val="40000"/>
                    </a:schemeClr>
                  </a:glow>
                  <a:innerShdw blurRad="63500" dist="50800" dir="16200000">
                    <a:prstClr val="black">
                      <a:alpha val="50000"/>
                    </a:prstClr>
                  </a:innerShdw>
                  <a:reflection blurRad="6350" stA="60000" endA="900" endPos="58000" dir="5400000" sy="-100000" algn="bl" rotWithShape="0"/>
                </a:effectLst>
              </a:rPr>
              <a:t>健診スタッフ一同　心よりお待ちしております</a:t>
            </a:r>
            <a:r>
              <a:rPr kumimoji="1" lang="ja-JP" altLang="en-US" dirty="0">
                <a:solidFill>
                  <a:schemeClr val="accent1"/>
                </a:solidFill>
              </a:rPr>
              <a:t/>
            </a:r>
            <a:br>
              <a:rPr kumimoji="1" lang="ja-JP" altLang="en-US" dirty="0">
                <a:solidFill>
                  <a:schemeClr val="accent1"/>
                </a:solidFill>
              </a:rPr>
            </a:br>
            <a:endParaRPr kumimoji="1" lang="ja-JP" altLang="en-US" dirty="0">
              <a:solidFill>
                <a:schemeClr val="accent1"/>
              </a:solidFill>
            </a:endParaRPr>
          </a:p>
        </p:txBody>
      </p:sp>
      <p:graphicFrame>
        <p:nvGraphicFramePr>
          <p:cNvPr id="12" name="図表 11"/>
          <p:cNvGraphicFramePr/>
          <p:nvPr/>
        </p:nvGraphicFramePr>
        <p:xfrm>
          <a:off x="0" y="3692138"/>
          <a:ext cx="11462196" cy="2324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スライド番号プレースホルダー 2">
            <a:extLst>
              <a:ext uri="{FF2B5EF4-FFF2-40B4-BE49-F238E27FC236}">
                <a16:creationId xmlns:a16="http://schemas.microsoft.com/office/drawing/2014/main" id="{CA7A5175-7DD1-4A8A-8780-B11D03916B3D}"/>
              </a:ext>
            </a:extLst>
          </p:cNvPr>
          <p:cNvSpPr>
            <a:spLocks noGrp="1"/>
          </p:cNvSpPr>
          <p:nvPr>
            <p:ph type="sldNum" sz="quarter" idx="12"/>
          </p:nvPr>
        </p:nvSpPr>
        <p:spPr/>
        <p:txBody>
          <a:bodyPr/>
          <a:lstStyle/>
          <a:p>
            <a:fld id="{D57F1E4F-1CFF-5643-939E-217C01CDF565}" type="slidenum">
              <a:rPr lang="en-US" smtClean="0"/>
              <a:pPr/>
              <a:t>24</a:t>
            </a:fld>
            <a:endParaRPr lang="en-US"/>
          </a:p>
        </p:txBody>
      </p:sp>
    </p:spTree>
    <p:extLst>
      <p:ext uri="{BB962C8B-B14F-4D97-AF65-F5344CB8AC3E}">
        <p14:creationId xmlns:p14="http://schemas.microsoft.com/office/powerpoint/2010/main" val="150842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4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a:xfrm>
            <a:off x="1066800" y="344663"/>
            <a:ext cx="10058400" cy="1450757"/>
          </a:xfrm>
        </p:spPr>
        <p:txBody>
          <a:bodyPr>
            <a:normAutofit/>
          </a:bodyPr>
          <a:lstStyle/>
          <a:p>
            <a:r>
              <a:rPr lang="ja-JP" altLang="en-US" sz="6000" dirty="0"/>
              <a:t>検査内容</a:t>
            </a:r>
            <a:endParaRPr kumimoji="1" lang="ja-JP" altLang="en-US" sz="6000" dirty="0"/>
          </a:p>
        </p:txBody>
      </p:sp>
      <p:sp>
        <p:nvSpPr>
          <p:cNvPr id="8" name="コンテンツ プレースホルダー 7"/>
          <p:cNvSpPr>
            <a:spLocks noGrp="1"/>
          </p:cNvSpPr>
          <p:nvPr>
            <p:ph sz="half" idx="1"/>
          </p:nvPr>
        </p:nvSpPr>
        <p:spPr>
          <a:xfrm>
            <a:off x="538266" y="1805583"/>
            <a:ext cx="5729729" cy="4333473"/>
          </a:xfrm>
        </p:spPr>
        <p:txBody>
          <a:bodyPr anchor="t">
            <a:normAutofit/>
          </a:bodyPr>
          <a:lstStyle/>
          <a:p>
            <a:pPr>
              <a:lnSpc>
                <a:spcPct val="90000"/>
              </a:lnSpc>
              <a:buFont typeface="Arial" pitchFamily="34" charset="0"/>
              <a:buChar char="•"/>
              <a:defRPr/>
            </a:pPr>
            <a:r>
              <a:rPr lang="ja-JP" altLang="en-US" sz="2800" dirty="0"/>
              <a:t>胸部Ｘ線検査</a:t>
            </a:r>
          </a:p>
          <a:p>
            <a:pPr>
              <a:lnSpc>
                <a:spcPct val="90000"/>
              </a:lnSpc>
              <a:buFont typeface="Arial" pitchFamily="34" charset="0"/>
              <a:buChar char="•"/>
              <a:defRPr/>
            </a:pPr>
            <a:r>
              <a:rPr lang="ja-JP" altLang="en-US" sz="2800" dirty="0"/>
              <a:t>身体計測、視力・血圧測定</a:t>
            </a:r>
          </a:p>
          <a:p>
            <a:pPr>
              <a:lnSpc>
                <a:spcPct val="90000"/>
              </a:lnSpc>
              <a:buFont typeface="Arial" pitchFamily="34" charset="0"/>
              <a:buChar char="•"/>
              <a:defRPr/>
            </a:pPr>
            <a:r>
              <a:rPr lang="ja-JP" altLang="en-US" sz="2800" dirty="0"/>
              <a:t>血液検査</a:t>
            </a:r>
          </a:p>
          <a:p>
            <a:pPr>
              <a:lnSpc>
                <a:spcPct val="90000"/>
              </a:lnSpc>
              <a:buFont typeface="Arial" pitchFamily="34" charset="0"/>
              <a:buChar char="•"/>
              <a:defRPr/>
            </a:pPr>
            <a:r>
              <a:rPr lang="ja-JP" altLang="en-US" sz="2800" dirty="0"/>
              <a:t>心電図検査、</a:t>
            </a:r>
            <a:r>
              <a:rPr lang="en-US" altLang="ja-JP" sz="2800" dirty="0"/>
              <a:t>ABI</a:t>
            </a:r>
            <a:r>
              <a:rPr lang="ja-JP" altLang="en-US" sz="2800" dirty="0"/>
              <a:t>（動脈硬化）</a:t>
            </a:r>
          </a:p>
          <a:p>
            <a:pPr>
              <a:lnSpc>
                <a:spcPct val="90000"/>
              </a:lnSpc>
              <a:buFont typeface="Arial" pitchFamily="34" charset="0"/>
              <a:buChar char="•"/>
              <a:defRPr/>
            </a:pPr>
            <a:r>
              <a:rPr lang="ja-JP" altLang="en-US" sz="2800" dirty="0"/>
              <a:t>尿・便検査</a:t>
            </a:r>
          </a:p>
          <a:p>
            <a:pPr>
              <a:lnSpc>
                <a:spcPct val="90000"/>
              </a:lnSpc>
              <a:buFont typeface="Arial" pitchFamily="34" charset="0"/>
              <a:buChar char="•"/>
              <a:defRPr/>
            </a:pPr>
            <a:r>
              <a:rPr lang="ja-JP" altLang="en-US" sz="2800" dirty="0"/>
              <a:t>胃部検査</a:t>
            </a:r>
            <a:endParaRPr lang="en-US" altLang="ja-JP" sz="2800" dirty="0"/>
          </a:p>
          <a:p>
            <a:pPr marL="0" indent="0">
              <a:lnSpc>
                <a:spcPct val="90000"/>
              </a:lnSpc>
              <a:buNone/>
              <a:defRPr/>
            </a:pPr>
            <a:r>
              <a:rPr lang="ja-JP" altLang="en-US" sz="2800" dirty="0"/>
              <a:t>　（胃透視・胃カメラ）</a:t>
            </a:r>
          </a:p>
          <a:p>
            <a:endParaRPr kumimoji="1" lang="ja-JP" altLang="en-US" dirty="0"/>
          </a:p>
        </p:txBody>
      </p:sp>
      <p:sp>
        <p:nvSpPr>
          <p:cNvPr id="10" name="コンテンツ プレースホルダー 9"/>
          <p:cNvSpPr>
            <a:spLocks noGrp="1"/>
          </p:cNvSpPr>
          <p:nvPr>
            <p:ph sz="half" idx="2"/>
          </p:nvPr>
        </p:nvSpPr>
        <p:spPr>
          <a:xfrm>
            <a:off x="5410200" y="1795420"/>
            <a:ext cx="6675120" cy="4173450"/>
          </a:xfrm>
          <a:prstGeom prst="rect">
            <a:avLst/>
          </a:prstGeom>
        </p:spPr>
        <p:txBody>
          <a:bodyPr wrap="square" anchor="t">
            <a:spAutoFit/>
          </a:bodyPr>
          <a:lstStyle/>
          <a:p>
            <a:pPr>
              <a:lnSpc>
                <a:spcPct val="90000"/>
              </a:lnSpc>
              <a:buFont typeface="Arial" pitchFamily="34" charset="0"/>
              <a:buChar char="•"/>
              <a:defRPr/>
            </a:pPr>
            <a:r>
              <a:rPr lang="ja-JP" altLang="en-US" sz="2800"/>
              <a:t>聴力・肺機能検査（肺活量）、骨密度</a:t>
            </a:r>
          </a:p>
          <a:p>
            <a:pPr>
              <a:lnSpc>
                <a:spcPct val="90000"/>
              </a:lnSpc>
              <a:buFont typeface="Arial" pitchFamily="34" charset="0"/>
              <a:buChar char="•"/>
              <a:defRPr/>
            </a:pPr>
            <a:r>
              <a:rPr lang="ja-JP" altLang="en-US" sz="2800"/>
              <a:t>婦人科検診</a:t>
            </a:r>
          </a:p>
          <a:p>
            <a:pPr>
              <a:lnSpc>
                <a:spcPct val="90000"/>
              </a:lnSpc>
              <a:buFont typeface="Arial" pitchFamily="34" charset="0"/>
              <a:buChar char="•"/>
              <a:defRPr/>
            </a:pPr>
            <a:r>
              <a:rPr lang="ja-JP" altLang="en-US" sz="2800"/>
              <a:t>マンモグラフィ検査・乳腺エコー検査</a:t>
            </a:r>
          </a:p>
          <a:p>
            <a:pPr>
              <a:lnSpc>
                <a:spcPct val="90000"/>
              </a:lnSpc>
              <a:buFont typeface="Arial" pitchFamily="34" charset="0"/>
              <a:buChar char="•"/>
              <a:defRPr/>
            </a:pPr>
            <a:r>
              <a:rPr lang="ja-JP" altLang="en-US" sz="2800"/>
              <a:t>甲状腺・頸動脈エコー検査</a:t>
            </a:r>
          </a:p>
          <a:p>
            <a:pPr>
              <a:lnSpc>
                <a:spcPct val="90000"/>
              </a:lnSpc>
              <a:buFont typeface="Arial" pitchFamily="34" charset="0"/>
              <a:buChar char="•"/>
              <a:defRPr/>
            </a:pPr>
            <a:r>
              <a:rPr lang="ja-JP" altLang="en-US" sz="2800"/>
              <a:t>腹部エコー検査、眼底・眼圧検査</a:t>
            </a:r>
          </a:p>
          <a:p>
            <a:pPr>
              <a:lnSpc>
                <a:spcPct val="90000"/>
              </a:lnSpc>
              <a:buFont typeface="Arial" pitchFamily="34" charset="0"/>
              <a:buChar char="•"/>
              <a:defRPr/>
            </a:pPr>
            <a:r>
              <a:rPr lang="ja-JP" altLang="en-US" sz="2800"/>
              <a:t>ＣＴ検査（頭部、胸部、腹部）</a:t>
            </a:r>
          </a:p>
          <a:p>
            <a:pPr>
              <a:lnSpc>
                <a:spcPct val="90000"/>
              </a:lnSpc>
              <a:buFont typeface="Arial" pitchFamily="34" charset="0"/>
              <a:buChar char="•"/>
              <a:defRPr/>
            </a:pPr>
            <a:r>
              <a:rPr lang="ja-JP" altLang="en-US" sz="2800"/>
              <a:t>ＭＲＩ検査（頭部、頚椎、腰椎）➡病院</a:t>
            </a:r>
          </a:p>
        </p:txBody>
      </p:sp>
      <p:sp>
        <p:nvSpPr>
          <p:cNvPr id="2" name="スライド番号プレースホルダー 1">
            <a:extLst>
              <a:ext uri="{FF2B5EF4-FFF2-40B4-BE49-F238E27FC236}">
                <a16:creationId xmlns:a16="http://schemas.microsoft.com/office/drawing/2014/main" id="{DC557CFC-9AD0-42D9-9E2A-2EFBE7D678B6}"/>
              </a:ext>
            </a:extLst>
          </p:cNvPr>
          <p:cNvSpPr>
            <a:spLocks noGrp="1"/>
          </p:cNvSpPr>
          <p:nvPr>
            <p:ph type="sldNum" sz="quarter" idx="12"/>
          </p:nvPr>
        </p:nvSpPr>
        <p:spPr/>
        <p:txBody>
          <a:bodyPr/>
          <a:lstStyle/>
          <a:p>
            <a:fld id="{519954A3-9DFD-4C44-94BA-B95130A3BA1C}" type="slidenum">
              <a:rPr lang="en-US" smtClean="0"/>
              <a:t>3</a:t>
            </a:fld>
            <a:endParaRPr lang="en-US"/>
          </a:p>
        </p:txBody>
      </p:sp>
    </p:spTree>
    <p:extLst>
      <p:ext uri="{BB962C8B-B14F-4D97-AF65-F5344CB8AC3E}">
        <p14:creationId xmlns:p14="http://schemas.microsoft.com/office/powerpoint/2010/main" val="3241920319"/>
      </p:ext>
    </p:extLst>
  </p:cSld>
  <p:clrMapOvr>
    <a:masterClrMapping/>
  </p:clrMapOvr>
  <mc:AlternateContent xmlns:mc="http://schemas.openxmlformats.org/markup-compatibility/2006" xmlns:p14="http://schemas.microsoft.com/office/powerpoint/2010/main">
    <mc:Choice Requires="p14">
      <p:transition spd="slow" p14:dur="2000" advTm="30318"/>
    </mc:Choice>
    <mc:Fallback xmlns="">
      <p:transition spd="slow" advTm="3031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376392" y="321469"/>
            <a:ext cx="8596668" cy="1320800"/>
          </a:xfrm>
        </p:spPr>
        <p:txBody>
          <a:bodyPr>
            <a:normAutofit/>
          </a:bodyPr>
          <a:lstStyle/>
          <a:p>
            <a:r>
              <a:rPr lang="ja-JP" altLang="en-US" sz="4400" dirty="0"/>
              <a:t>館内の風景</a:t>
            </a:r>
            <a:endParaRPr kumimoji="1" lang="ja-JP" altLang="en-US" sz="4400" dirty="0"/>
          </a:p>
        </p:txBody>
      </p:sp>
      <p:sp>
        <p:nvSpPr>
          <p:cNvPr id="5" name="テキスト プレースホルダー 4"/>
          <p:cNvSpPr>
            <a:spLocks noGrp="1"/>
          </p:cNvSpPr>
          <p:nvPr>
            <p:ph type="body" idx="1"/>
          </p:nvPr>
        </p:nvSpPr>
        <p:spPr>
          <a:xfrm>
            <a:off x="5191250" y="1066007"/>
            <a:ext cx="4185623" cy="576262"/>
          </a:xfrm>
        </p:spPr>
        <p:txBody>
          <a:bodyPr>
            <a:normAutofit lnSpcReduction="10000"/>
          </a:bodyPr>
          <a:lstStyle/>
          <a:p>
            <a:r>
              <a:rPr lang="ja-JP" altLang="en-US" sz="3600" dirty="0"/>
              <a:t>受付</a:t>
            </a:r>
          </a:p>
        </p:txBody>
      </p:sp>
      <p:pic>
        <p:nvPicPr>
          <p:cNvPr id="3" name="コンテンツ プレースホルダー 2"/>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3629969" y="1817612"/>
            <a:ext cx="5343091" cy="421781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スライド番号プレースホルダー 1">
            <a:extLst>
              <a:ext uri="{FF2B5EF4-FFF2-40B4-BE49-F238E27FC236}">
                <a16:creationId xmlns:a16="http://schemas.microsoft.com/office/drawing/2014/main" id="{50F3639D-D84E-466A-94B0-C950B2B93E99}"/>
              </a:ext>
            </a:extLst>
          </p:cNvPr>
          <p:cNvSpPr>
            <a:spLocks noGrp="1"/>
          </p:cNvSpPr>
          <p:nvPr>
            <p:ph type="sldNum" sz="quarter" idx="12"/>
          </p:nvPr>
        </p:nvSpPr>
        <p:spPr/>
        <p:txBody>
          <a:bodyPr/>
          <a:lstStyle/>
          <a:p>
            <a:fld id="{D57F1E4F-1CFF-5643-939E-217C01CDF565}" type="slidenum">
              <a:rPr lang="en-US" smtClean="0"/>
              <a:pPr/>
              <a:t>4</a:t>
            </a:fld>
            <a:endParaRPr lang="en-US"/>
          </a:p>
        </p:txBody>
      </p:sp>
    </p:spTree>
    <p:extLst>
      <p:ext uri="{BB962C8B-B14F-4D97-AF65-F5344CB8AC3E}">
        <p14:creationId xmlns:p14="http://schemas.microsoft.com/office/powerpoint/2010/main" val="2420945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400" dirty="0"/>
              <a:t>館内の風景</a:t>
            </a:r>
            <a:endParaRPr kumimoji="1" lang="ja-JP" altLang="en-US" sz="4400" dirty="0"/>
          </a:p>
        </p:txBody>
      </p:sp>
      <p:sp>
        <p:nvSpPr>
          <p:cNvPr id="3" name="テキスト プレースホルダー 2"/>
          <p:cNvSpPr>
            <a:spLocks noGrp="1"/>
          </p:cNvSpPr>
          <p:nvPr>
            <p:ph type="body" idx="1"/>
          </p:nvPr>
        </p:nvSpPr>
        <p:spPr/>
        <p:txBody>
          <a:bodyPr>
            <a:normAutofit/>
          </a:bodyPr>
          <a:lstStyle/>
          <a:p>
            <a:r>
              <a:rPr lang="en-US" altLang="ja-JP" sz="3200" dirty="0"/>
              <a:t>1</a:t>
            </a:r>
            <a:r>
              <a:rPr kumimoji="1" lang="ja-JP" altLang="en-US" sz="3200" dirty="0"/>
              <a:t>階待合ホール</a:t>
            </a:r>
          </a:p>
        </p:txBody>
      </p:sp>
      <p:pic>
        <p:nvPicPr>
          <p:cNvPr id="14" name="コンテンツ プレースホルダー 13"/>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1242331" y="2582334"/>
            <a:ext cx="4583289" cy="343746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テキスト プレースホルダー 4"/>
          <p:cNvSpPr>
            <a:spLocks noGrp="1"/>
          </p:cNvSpPr>
          <p:nvPr>
            <p:ph type="body" sz="quarter" idx="3"/>
          </p:nvPr>
        </p:nvSpPr>
        <p:spPr>
          <a:xfrm>
            <a:off x="6403391" y="1011981"/>
            <a:ext cx="7106194" cy="1994505"/>
          </a:xfrm>
        </p:spPr>
        <p:txBody>
          <a:bodyPr>
            <a:normAutofit/>
          </a:bodyPr>
          <a:lstStyle/>
          <a:p>
            <a:endParaRPr lang="ja-JP" altLang="en-US" sz="3200" dirty="0"/>
          </a:p>
          <a:p>
            <a:r>
              <a:rPr lang="en-US" altLang="ja-JP" sz="3200" dirty="0"/>
              <a:t>2</a:t>
            </a:r>
            <a:r>
              <a:rPr lang="ja-JP" altLang="en-US" sz="3200" dirty="0"/>
              <a:t>階待合ホール</a:t>
            </a:r>
          </a:p>
        </p:txBody>
      </p:sp>
      <p:pic>
        <p:nvPicPr>
          <p:cNvPr id="12" name="コンテンツ プレースホルダー 6"/>
          <p:cNvPicPr>
            <a:picLocks noGrp="1" noChangeAspect="1"/>
          </p:cNvPicPr>
          <p:nvPr>
            <p:ph sz="quarter" idx="4"/>
          </p:nvPr>
        </p:nvPicPr>
        <p:blipFill>
          <a:blip r:embed="rId4" cstate="print">
            <a:extLst>
              <a:ext uri="{28A0092B-C50C-407E-A947-70E740481C1C}">
                <a14:useLocalDpi xmlns:a14="http://schemas.microsoft.com/office/drawing/2010/main"/>
              </a:ext>
            </a:extLst>
          </a:blip>
          <a:stretch>
            <a:fillRect/>
          </a:stretch>
        </p:blipFill>
        <p:spPr>
          <a:xfrm>
            <a:off x="6217920" y="2582334"/>
            <a:ext cx="4583289" cy="343746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スライド番号プレースホルダー 3">
            <a:extLst>
              <a:ext uri="{FF2B5EF4-FFF2-40B4-BE49-F238E27FC236}">
                <a16:creationId xmlns:a16="http://schemas.microsoft.com/office/drawing/2014/main" id="{3FAD947F-AA7A-4BF8-A6BD-4530F54AF9EA}"/>
              </a:ext>
            </a:extLst>
          </p:cNvPr>
          <p:cNvSpPr>
            <a:spLocks noGrp="1"/>
          </p:cNvSpPr>
          <p:nvPr>
            <p:ph type="sldNum" sz="quarter" idx="12"/>
          </p:nvPr>
        </p:nvSpPr>
        <p:spPr/>
        <p:txBody>
          <a:bodyPr/>
          <a:lstStyle/>
          <a:p>
            <a:fld id="{D57F1E4F-1CFF-5643-939E-217C01CDF565}" type="slidenum">
              <a:rPr lang="en-US" smtClean="0"/>
              <a:pPr/>
              <a:t>5</a:t>
            </a:fld>
            <a:endParaRPr lang="en-US"/>
          </a:p>
        </p:txBody>
      </p:sp>
    </p:spTree>
    <p:extLst>
      <p:ext uri="{BB962C8B-B14F-4D97-AF65-F5344CB8AC3E}">
        <p14:creationId xmlns:p14="http://schemas.microsoft.com/office/powerpoint/2010/main" val="2269049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検査内容の紹介</a:t>
            </a:r>
          </a:p>
        </p:txBody>
      </p:sp>
      <p:sp>
        <p:nvSpPr>
          <p:cNvPr id="3" name="テキスト プレースホルダー 2"/>
          <p:cNvSpPr>
            <a:spLocks noGrp="1"/>
          </p:cNvSpPr>
          <p:nvPr>
            <p:ph type="body" idx="1"/>
          </p:nvPr>
        </p:nvSpPr>
        <p:spPr/>
        <p:txBody>
          <a:bodyPr>
            <a:normAutofit/>
          </a:bodyPr>
          <a:lstStyle/>
          <a:p>
            <a:r>
              <a:rPr kumimoji="1" lang="ja-JP" altLang="en-US" sz="3200" dirty="0"/>
              <a:t>身体計測</a:t>
            </a:r>
          </a:p>
        </p:txBody>
      </p:sp>
      <p:sp>
        <p:nvSpPr>
          <p:cNvPr id="5" name="テキスト プレースホルダー 4"/>
          <p:cNvSpPr>
            <a:spLocks noGrp="1"/>
          </p:cNvSpPr>
          <p:nvPr>
            <p:ph type="body" sz="quarter" idx="3"/>
          </p:nvPr>
        </p:nvSpPr>
        <p:spPr>
          <a:xfrm>
            <a:off x="6035040" y="1846052"/>
            <a:ext cx="4937760" cy="736282"/>
          </a:xfrm>
        </p:spPr>
        <p:txBody>
          <a:bodyPr>
            <a:normAutofit/>
          </a:bodyPr>
          <a:lstStyle/>
          <a:p>
            <a:r>
              <a:rPr lang="ja-JP" altLang="en-US" sz="3200" dirty="0"/>
              <a:t>問診・血液検査</a:t>
            </a:r>
          </a:p>
        </p:txBody>
      </p:sp>
      <p:pic>
        <p:nvPicPr>
          <p:cNvPr id="7" name="図 6">
            <a:extLst>
              <a:ext uri="{FF2B5EF4-FFF2-40B4-BE49-F238E27FC236}">
                <a16:creationId xmlns:a16="http://schemas.microsoft.com/office/drawing/2014/main" id="{321A36AE-7570-5268-73F0-E136831FC9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43500" y="2468258"/>
            <a:ext cx="4332219" cy="382674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図 10">
            <a:extLst>
              <a:ext uri="{FF2B5EF4-FFF2-40B4-BE49-F238E27FC236}">
                <a16:creationId xmlns:a16="http://schemas.microsoft.com/office/drawing/2014/main" id="{10FB794D-52D1-CAE6-C38C-C508FD563B3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17920" y="2504358"/>
            <a:ext cx="4295560" cy="379911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スライド番号プレースホルダー 3">
            <a:extLst>
              <a:ext uri="{FF2B5EF4-FFF2-40B4-BE49-F238E27FC236}">
                <a16:creationId xmlns:a16="http://schemas.microsoft.com/office/drawing/2014/main" id="{BD1E3229-2FAE-415E-841D-56FCA811A701}"/>
              </a:ext>
            </a:extLst>
          </p:cNvPr>
          <p:cNvSpPr>
            <a:spLocks noGrp="1"/>
          </p:cNvSpPr>
          <p:nvPr>
            <p:ph type="sldNum" sz="quarter" idx="12"/>
          </p:nvPr>
        </p:nvSpPr>
        <p:spPr/>
        <p:txBody>
          <a:bodyPr/>
          <a:lstStyle/>
          <a:p>
            <a:fld id="{D57F1E4F-1CFF-5643-939E-217C01CDF565}" type="slidenum">
              <a:rPr lang="en-US" smtClean="0"/>
              <a:pPr/>
              <a:t>6</a:t>
            </a:fld>
            <a:endParaRPr lang="en-US"/>
          </a:p>
        </p:txBody>
      </p:sp>
    </p:spTree>
    <p:extLst>
      <p:ext uri="{BB962C8B-B14F-4D97-AF65-F5344CB8AC3E}">
        <p14:creationId xmlns:p14="http://schemas.microsoft.com/office/powerpoint/2010/main" val="1883650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検査内容の紹介</a:t>
            </a:r>
            <a:endParaRPr kumimoji="1" lang="ja-JP" altLang="en-US" dirty="0"/>
          </a:p>
        </p:txBody>
      </p:sp>
      <p:sp>
        <p:nvSpPr>
          <p:cNvPr id="3" name="テキスト プレースホルダー 2"/>
          <p:cNvSpPr>
            <a:spLocks noGrp="1"/>
          </p:cNvSpPr>
          <p:nvPr>
            <p:ph type="body" idx="1"/>
          </p:nvPr>
        </p:nvSpPr>
        <p:spPr>
          <a:xfrm>
            <a:off x="1039918" y="1737360"/>
            <a:ext cx="4937760" cy="736282"/>
          </a:xfrm>
        </p:spPr>
        <p:txBody>
          <a:bodyPr>
            <a:normAutofit/>
          </a:bodyPr>
          <a:lstStyle/>
          <a:p>
            <a:r>
              <a:rPr lang="ja-JP" altLang="en-US" sz="3200" dirty="0"/>
              <a:t>聴力</a:t>
            </a:r>
            <a:r>
              <a:rPr kumimoji="1" lang="ja-JP" altLang="en-US" sz="3200" dirty="0"/>
              <a:t>検査</a:t>
            </a:r>
          </a:p>
        </p:txBody>
      </p:sp>
      <p:sp>
        <p:nvSpPr>
          <p:cNvPr id="5" name="テキスト プレースホルダー 4"/>
          <p:cNvSpPr>
            <a:spLocks noGrp="1"/>
          </p:cNvSpPr>
          <p:nvPr>
            <p:ph type="body" sz="quarter" idx="3"/>
          </p:nvPr>
        </p:nvSpPr>
        <p:spPr>
          <a:xfrm>
            <a:off x="6160558" y="1737360"/>
            <a:ext cx="4937760" cy="736282"/>
          </a:xfrm>
        </p:spPr>
        <p:txBody>
          <a:bodyPr>
            <a:normAutofit/>
          </a:bodyPr>
          <a:lstStyle/>
          <a:p>
            <a:r>
              <a:rPr lang="ja-JP" altLang="en-US" sz="3200" dirty="0"/>
              <a:t>視力・血圧検査</a:t>
            </a:r>
          </a:p>
        </p:txBody>
      </p:sp>
      <p:pic>
        <p:nvPicPr>
          <p:cNvPr id="10" name="図 9">
            <a:extLst>
              <a:ext uri="{FF2B5EF4-FFF2-40B4-BE49-F238E27FC236}">
                <a16:creationId xmlns:a16="http://schemas.microsoft.com/office/drawing/2014/main" id="{4D2D6D6C-9C18-1E52-CBF9-148E81B744A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06378" y="2446727"/>
            <a:ext cx="4778991" cy="380823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コンテンツ プレースホルダー 8">
            <a:extLst>
              <a:ext uri="{FF2B5EF4-FFF2-40B4-BE49-F238E27FC236}">
                <a16:creationId xmlns:a16="http://schemas.microsoft.com/office/drawing/2014/main" id="{79C91BF2-51E7-67D2-9AD1-53ED0B52F6E6}"/>
              </a:ext>
            </a:extLst>
          </p:cNvPr>
          <p:cNvPicPr>
            <a:picLocks noGrp="1" noChangeAspect="1"/>
          </p:cNvPicPr>
          <p:nvPr>
            <p:ph sz="half" idx="2"/>
          </p:nvPr>
        </p:nvPicPr>
        <p:blipFill>
          <a:blip r:embed="rId4" cstate="print">
            <a:extLst>
              <a:ext uri="{28A0092B-C50C-407E-A947-70E740481C1C}">
                <a14:useLocalDpi xmlns:a14="http://schemas.microsoft.com/office/drawing/2010/main"/>
              </a:ext>
            </a:extLst>
          </a:blip>
          <a:stretch>
            <a:fillRect/>
          </a:stretch>
        </p:blipFill>
        <p:spPr>
          <a:xfrm>
            <a:off x="1039918" y="2473642"/>
            <a:ext cx="4778991" cy="378131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スライド番号プレースホルダー 5">
            <a:extLst>
              <a:ext uri="{FF2B5EF4-FFF2-40B4-BE49-F238E27FC236}">
                <a16:creationId xmlns:a16="http://schemas.microsoft.com/office/drawing/2014/main" id="{55DE66AC-A391-4D45-9986-203E29B175E8}"/>
              </a:ext>
            </a:extLst>
          </p:cNvPr>
          <p:cNvSpPr>
            <a:spLocks noGrp="1"/>
          </p:cNvSpPr>
          <p:nvPr>
            <p:ph type="sldNum" sz="quarter" idx="12"/>
          </p:nvPr>
        </p:nvSpPr>
        <p:spPr/>
        <p:txBody>
          <a:bodyPr/>
          <a:lstStyle/>
          <a:p>
            <a:fld id="{D57F1E4F-1CFF-5643-939E-217C01CDF565}" type="slidenum">
              <a:rPr lang="en-US" smtClean="0"/>
              <a:pPr/>
              <a:t>7</a:t>
            </a:fld>
            <a:endParaRPr lang="en-US"/>
          </a:p>
        </p:txBody>
      </p:sp>
    </p:spTree>
    <p:extLst>
      <p:ext uri="{BB962C8B-B14F-4D97-AF65-F5344CB8AC3E}">
        <p14:creationId xmlns:p14="http://schemas.microsoft.com/office/powerpoint/2010/main" val="3142705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検査内容の紹介</a:t>
            </a:r>
            <a:endParaRPr kumimoji="1" lang="ja-JP" altLang="en-US" dirty="0"/>
          </a:p>
        </p:txBody>
      </p:sp>
      <p:sp>
        <p:nvSpPr>
          <p:cNvPr id="3" name="テキスト プレースホルダー 2"/>
          <p:cNvSpPr>
            <a:spLocks noGrp="1"/>
          </p:cNvSpPr>
          <p:nvPr>
            <p:ph type="body" idx="1"/>
          </p:nvPr>
        </p:nvSpPr>
        <p:spPr>
          <a:xfrm>
            <a:off x="1158240" y="1691076"/>
            <a:ext cx="4937760" cy="736282"/>
          </a:xfrm>
        </p:spPr>
        <p:txBody>
          <a:bodyPr>
            <a:normAutofit/>
          </a:bodyPr>
          <a:lstStyle/>
          <a:p>
            <a:r>
              <a:rPr kumimoji="1" lang="ja-JP" altLang="en-US" sz="3200" dirty="0"/>
              <a:t>心電図検査</a:t>
            </a:r>
          </a:p>
        </p:txBody>
      </p:sp>
      <p:sp>
        <p:nvSpPr>
          <p:cNvPr id="5" name="テキスト プレースホルダー 4"/>
          <p:cNvSpPr>
            <a:spLocks noGrp="1"/>
          </p:cNvSpPr>
          <p:nvPr>
            <p:ph type="body" sz="quarter" idx="3"/>
          </p:nvPr>
        </p:nvSpPr>
        <p:spPr>
          <a:xfrm>
            <a:off x="6278880" y="1691076"/>
            <a:ext cx="4937760" cy="736282"/>
          </a:xfrm>
        </p:spPr>
        <p:txBody>
          <a:bodyPr>
            <a:normAutofit/>
          </a:bodyPr>
          <a:lstStyle/>
          <a:p>
            <a:r>
              <a:rPr kumimoji="1" lang="ja-JP" altLang="en-US" sz="3200" dirty="0"/>
              <a:t>肺機能検査</a:t>
            </a:r>
            <a:endParaRPr kumimoji="1" lang="en-US" altLang="ja-JP" sz="3200" dirty="0"/>
          </a:p>
        </p:txBody>
      </p:sp>
      <p:pic>
        <p:nvPicPr>
          <p:cNvPr id="4" name="コンテンツ プレースホルダー 7">
            <a:extLst>
              <a:ext uri="{FF2B5EF4-FFF2-40B4-BE49-F238E27FC236}">
                <a16:creationId xmlns:a16="http://schemas.microsoft.com/office/drawing/2014/main" id="{AA52ECE8-8878-1979-D4D1-BDD4615BC25B}"/>
              </a:ext>
            </a:extLst>
          </p:cNvPr>
          <p:cNvPicPr>
            <a:picLocks noGrp="1" noChangeAspect="1"/>
          </p:cNvPicPr>
          <p:nvPr>
            <p:ph sz="quarter" idx="4"/>
          </p:nvPr>
        </p:nvPicPr>
        <p:blipFill>
          <a:blip r:embed="rId3" cstate="print">
            <a:extLst>
              <a:ext uri="{28A0092B-C50C-407E-A947-70E740481C1C}">
                <a14:useLocalDpi xmlns:a14="http://schemas.microsoft.com/office/drawing/2010/main"/>
              </a:ext>
            </a:extLst>
          </a:blip>
          <a:stretch>
            <a:fillRect/>
          </a:stretch>
        </p:blipFill>
        <p:spPr>
          <a:xfrm>
            <a:off x="6405393" y="2364059"/>
            <a:ext cx="4937760" cy="378838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コンテンツ プレースホルダー 6">
            <a:extLst>
              <a:ext uri="{FF2B5EF4-FFF2-40B4-BE49-F238E27FC236}">
                <a16:creationId xmlns:a16="http://schemas.microsoft.com/office/drawing/2014/main" id="{25C3BFC9-5A03-71C8-FE66-07BD5AA53E98}"/>
              </a:ext>
            </a:extLst>
          </p:cNvPr>
          <p:cNvPicPr>
            <a:picLocks noGrp="1" noChangeAspect="1"/>
          </p:cNvPicPr>
          <p:nvPr>
            <p:ph sz="half" idx="2"/>
          </p:nvPr>
        </p:nvPicPr>
        <p:blipFill>
          <a:blip r:embed="rId4" cstate="print">
            <a:extLst>
              <a:ext uri="{28A0092B-C50C-407E-A947-70E740481C1C}">
                <a14:useLocalDpi xmlns:a14="http://schemas.microsoft.com/office/drawing/2010/main"/>
              </a:ext>
            </a:extLst>
          </a:blip>
          <a:stretch>
            <a:fillRect/>
          </a:stretch>
        </p:blipFill>
        <p:spPr>
          <a:xfrm>
            <a:off x="1158240" y="2364058"/>
            <a:ext cx="4660212" cy="378838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スライド番号プレースホルダー 5">
            <a:extLst>
              <a:ext uri="{FF2B5EF4-FFF2-40B4-BE49-F238E27FC236}">
                <a16:creationId xmlns:a16="http://schemas.microsoft.com/office/drawing/2014/main" id="{ED90B4DD-9C47-4F30-9BB1-F8AFFF0B196C}"/>
              </a:ext>
            </a:extLst>
          </p:cNvPr>
          <p:cNvSpPr>
            <a:spLocks noGrp="1"/>
          </p:cNvSpPr>
          <p:nvPr>
            <p:ph type="sldNum" sz="quarter" idx="12"/>
          </p:nvPr>
        </p:nvSpPr>
        <p:spPr/>
        <p:txBody>
          <a:bodyPr/>
          <a:lstStyle/>
          <a:p>
            <a:fld id="{D57F1E4F-1CFF-5643-939E-217C01CDF565}" type="slidenum">
              <a:rPr lang="en-US" smtClean="0"/>
              <a:pPr/>
              <a:t>8</a:t>
            </a:fld>
            <a:endParaRPr lang="en-US"/>
          </a:p>
        </p:txBody>
      </p:sp>
    </p:spTree>
    <p:extLst>
      <p:ext uri="{BB962C8B-B14F-4D97-AF65-F5344CB8AC3E}">
        <p14:creationId xmlns:p14="http://schemas.microsoft.com/office/powerpoint/2010/main" val="164793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検査内容の紹介</a:t>
            </a:r>
            <a:endParaRPr kumimoji="1" lang="ja-JP" altLang="en-US" dirty="0"/>
          </a:p>
        </p:txBody>
      </p:sp>
      <p:sp>
        <p:nvSpPr>
          <p:cNvPr id="3" name="テキスト プレースホルダー 2"/>
          <p:cNvSpPr>
            <a:spLocks noGrp="1"/>
          </p:cNvSpPr>
          <p:nvPr>
            <p:ph type="body" idx="1"/>
          </p:nvPr>
        </p:nvSpPr>
        <p:spPr>
          <a:xfrm>
            <a:off x="1158240" y="1681640"/>
            <a:ext cx="4937760" cy="736282"/>
          </a:xfrm>
        </p:spPr>
        <p:txBody>
          <a:bodyPr>
            <a:normAutofit/>
          </a:bodyPr>
          <a:lstStyle/>
          <a:p>
            <a:r>
              <a:rPr kumimoji="1" lang="ja-JP" altLang="en-US" sz="3200" dirty="0"/>
              <a:t>胃透視検査</a:t>
            </a:r>
          </a:p>
        </p:txBody>
      </p:sp>
      <p:sp>
        <p:nvSpPr>
          <p:cNvPr id="5" name="テキスト プレースホルダー 4"/>
          <p:cNvSpPr>
            <a:spLocks noGrp="1"/>
          </p:cNvSpPr>
          <p:nvPr>
            <p:ph type="body" sz="quarter" idx="3"/>
          </p:nvPr>
        </p:nvSpPr>
        <p:spPr>
          <a:xfrm>
            <a:off x="6278880" y="1681640"/>
            <a:ext cx="4937760" cy="736282"/>
          </a:xfrm>
        </p:spPr>
        <p:txBody>
          <a:bodyPr>
            <a:normAutofit/>
          </a:bodyPr>
          <a:lstStyle/>
          <a:p>
            <a:r>
              <a:rPr kumimoji="1" lang="ja-JP" altLang="en-US" sz="3200" dirty="0"/>
              <a:t>胃内視鏡検査</a:t>
            </a:r>
          </a:p>
        </p:txBody>
      </p:sp>
      <p:pic>
        <p:nvPicPr>
          <p:cNvPr id="4" name="コンテンツ プレースホルダー 6">
            <a:extLst>
              <a:ext uri="{FF2B5EF4-FFF2-40B4-BE49-F238E27FC236}">
                <a16:creationId xmlns:a16="http://schemas.microsoft.com/office/drawing/2014/main" id="{A76203C6-2B74-016E-BF5F-40A9A856CC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7280" y="2362201"/>
            <a:ext cx="4628369" cy="380153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コンテンツ プレースホルダー 5">
            <a:extLst>
              <a:ext uri="{FF2B5EF4-FFF2-40B4-BE49-F238E27FC236}">
                <a16:creationId xmlns:a16="http://schemas.microsoft.com/office/drawing/2014/main" id="{82099CA5-0554-24A1-764D-7367D3B6C988}"/>
              </a:ext>
            </a:extLst>
          </p:cNvPr>
          <p:cNvPicPr>
            <a:picLocks noGrp="1" noChangeAspect="1"/>
          </p:cNvPicPr>
          <p:nvPr>
            <p:ph sz="quarter" idx="4"/>
          </p:nvPr>
        </p:nvPicPr>
        <p:blipFill>
          <a:blip r:embed="rId4" cstate="print">
            <a:extLst>
              <a:ext uri="{28A0092B-C50C-407E-A947-70E740481C1C}">
                <a14:useLocalDpi xmlns:a14="http://schemas.microsoft.com/office/drawing/2010/main"/>
              </a:ext>
            </a:extLst>
          </a:blip>
          <a:stretch>
            <a:fillRect/>
          </a:stretch>
        </p:blipFill>
        <p:spPr>
          <a:xfrm>
            <a:off x="6164514" y="2362202"/>
            <a:ext cx="4869246" cy="380153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コンテンツ プレースホルダー 8">
            <a:extLst>
              <a:ext uri="{FF2B5EF4-FFF2-40B4-BE49-F238E27FC236}">
                <a16:creationId xmlns:a16="http://schemas.microsoft.com/office/drawing/2014/main" id="{18C83631-106A-AE2A-4BFB-F875D86CC73B}"/>
              </a:ext>
            </a:extLst>
          </p:cNvPr>
          <p:cNvSpPr>
            <a:spLocks noGrp="1"/>
          </p:cNvSpPr>
          <p:nvPr>
            <p:ph sz="half" idx="2"/>
          </p:nvPr>
        </p:nvSpPr>
        <p:spPr>
          <a:xfrm>
            <a:off x="947651" y="2582334"/>
            <a:ext cx="5087389" cy="3378200"/>
          </a:xfrm>
        </p:spPr>
        <p:txBody>
          <a:bodyPr/>
          <a:lstStyle/>
          <a:p>
            <a:endParaRPr lang="ja-JP" altLang="en-US" dirty="0"/>
          </a:p>
        </p:txBody>
      </p:sp>
      <p:sp>
        <p:nvSpPr>
          <p:cNvPr id="7" name="スライド番号プレースホルダー 6">
            <a:extLst>
              <a:ext uri="{FF2B5EF4-FFF2-40B4-BE49-F238E27FC236}">
                <a16:creationId xmlns:a16="http://schemas.microsoft.com/office/drawing/2014/main" id="{ACC5EFF0-250F-4E2E-B091-51CB6D198073}"/>
              </a:ext>
            </a:extLst>
          </p:cNvPr>
          <p:cNvSpPr>
            <a:spLocks noGrp="1"/>
          </p:cNvSpPr>
          <p:nvPr>
            <p:ph type="sldNum" sz="quarter" idx="12"/>
          </p:nvPr>
        </p:nvSpPr>
        <p:spPr/>
        <p:txBody>
          <a:bodyPr/>
          <a:lstStyle/>
          <a:p>
            <a:fld id="{D57F1E4F-1CFF-5643-939E-217C01CDF565}" type="slidenum">
              <a:rPr lang="en-US" smtClean="0"/>
              <a:pPr/>
              <a:t>9</a:t>
            </a:fld>
            <a:endParaRPr lang="en-US"/>
          </a:p>
        </p:txBody>
      </p:sp>
    </p:spTree>
    <p:extLst>
      <p:ext uri="{BB962C8B-B14F-4D97-AF65-F5344CB8AC3E}">
        <p14:creationId xmlns:p14="http://schemas.microsoft.com/office/powerpoint/2010/main" val="16490346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3"/>
</p:tagLst>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TotalTime>
  <Words>2348</Words>
  <Application>Microsoft Office PowerPoint</Application>
  <PresentationFormat>ワイド画面</PresentationFormat>
  <Paragraphs>323</Paragraphs>
  <Slides>24</Slides>
  <Notes>24</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24</vt:i4>
      </vt:variant>
    </vt:vector>
  </HeadingPairs>
  <TitlesOfParts>
    <vt:vector size="35" baseType="lpstr">
      <vt:lpstr>HGｺﾞｼｯｸE</vt:lpstr>
      <vt:lpstr>HG創英ﾌﾟﾚｾﾞﾝｽEB</vt:lpstr>
      <vt:lpstr>ＭＳ Ｐゴシック</vt:lpstr>
      <vt:lpstr>ＭＳ ゴシック</vt:lpstr>
      <vt:lpstr>游ゴシック</vt:lpstr>
      <vt:lpstr>Arial</vt:lpstr>
      <vt:lpstr>Calibri</vt:lpstr>
      <vt:lpstr>Calibri Light</vt:lpstr>
      <vt:lpstr>Times New Roman</vt:lpstr>
      <vt:lpstr>Wingdings 2</vt:lpstr>
      <vt:lpstr>レトロスペクト</vt:lpstr>
      <vt:lpstr>意外としらない 健診のあれこれ 自分の体について調べてみませんか</vt:lpstr>
      <vt:lpstr>施設紹介</vt:lpstr>
      <vt:lpstr>検査内容</vt:lpstr>
      <vt:lpstr>館内の風景</vt:lpstr>
      <vt:lpstr>館内の風景</vt:lpstr>
      <vt:lpstr>検査内容の紹介</vt:lpstr>
      <vt:lpstr>検査内容の紹介</vt:lpstr>
      <vt:lpstr>検査内容の紹介</vt:lpstr>
      <vt:lpstr>検査内容の紹介</vt:lpstr>
      <vt:lpstr>検査内容の紹介</vt:lpstr>
      <vt:lpstr>検査内容の紹介</vt:lpstr>
      <vt:lpstr>検査内容の紹介</vt:lpstr>
      <vt:lpstr>検査内容の紹介</vt:lpstr>
      <vt:lpstr>PowerPoint プレゼンテーション</vt:lpstr>
      <vt:lpstr>PowerPoint プレゼンテーション</vt:lpstr>
      <vt:lpstr>便潜血陽性</vt:lpstr>
      <vt:lpstr>健康管理センターの検査内容</vt:lpstr>
      <vt:lpstr>オプション検査内容・料金表</vt:lpstr>
      <vt:lpstr>ロックスインデックス </vt:lpstr>
      <vt:lpstr>ご自宅に眠っていませんか？ </vt:lpstr>
      <vt:lpstr>PowerPoint プレゼンテーション</vt:lpstr>
      <vt:lpstr>  私たちは  検診結果から  将来起こりうるかもしれない病気を予測し  自ら予防対策を立てることが可能です</vt:lpstr>
      <vt:lpstr>PowerPoint プレゼンテーション</vt:lpstr>
      <vt:lpstr>　　　ご清聴ありがとうございました   健診スタッフ一同　心よりお待ちしております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意外としらない 検診のあれこれ 自分の体について調べてみませんか</dc:title>
  <dc:creator>Admin</dc:creator>
  <cp:lastModifiedBy>櫛田　麻千子</cp:lastModifiedBy>
  <cp:revision>64</cp:revision>
  <cp:lastPrinted>2026-03-02T07:38:25Z</cp:lastPrinted>
  <dcterms:created xsi:type="dcterms:W3CDTF">2024-01-13T15:51:09Z</dcterms:created>
  <dcterms:modified xsi:type="dcterms:W3CDTF">2026-04-03T04:44:40Z</dcterms:modified>
</cp:coreProperties>
</file>